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82D97-B92A-4883-BD23-28D0FAA4590B}" type="datetimeFigureOut">
              <a:rPr lang="pt-BR"/>
              <a:pPr>
                <a:defRPr/>
              </a:pPr>
              <a:t>21/04/2013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60466-CEC2-4FE7-9F61-572E42797D4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0255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B909C-5B23-40C9-A76E-6149E786D4F6}" type="datetimeFigureOut">
              <a:rPr lang="pt-BR"/>
              <a:pPr>
                <a:defRPr/>
              </a:pPr>
              <a:t>21/04/2013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6566E-6638-4C3E-B306-940DD3F392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8376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5FEDA-AFAD-4E4E-9A09-2462F0F11486}" type="datetimeFigureOut">
              <a:rPr lang="pt-BR"/>
              <a:pPr>
                <a:defRPr/>
              </a:pPr>
              <a:t>21/04/2013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C4D21-0BD4-4EB9-B6E7-D1706A928DC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4180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2CD5A-CA23-4DBF-851F-C9C1154F3132}" type="datetimeFigureOut">
              <a:rPr lang="pt-BR"/>
              <a:pPr>
                <a:defRPr/>
              </a:pPr>
              <a:t>21/04/2013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A6BA7-86D0-45F3-9352-CDCAF3CE024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3968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6BE98-6C33-4D13-B279-61EF359F0ECE}" type="datetimeFigureOut">
              <a:rPr lang="pt-BR"/>
              <a:pPr>
                <a:defRPr/>
              </a:pPr>
              <a:t>21/04/2013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5618C-B03F-4ADF-8CE0-0C9207E6740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8982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15BDA-9E09-4A0D-A2D0-7D9CD22BC93D}" type="datetimeFigureOut">
              <a:rPr lang="pt-BR"/>
              <a:pPr>
                <a:defRPr/>
              </a:pPr>
              <a:t>21/04/2013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4A385-7BFA-42FB-8C7B-7B5262A7728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5650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D1F54-4139-4C05-A0D0-8973028409DD}" type="datetimeFigureOut">
              <a:rPr lang="pt-BR"/>
              <a:pPr>
                <a:defRPr/>
              </a:pPr>
              <a:t>21/04/2013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FF6A1-AC68-4021-871D-278A3AF510E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8629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F06AA-93E8-47CD-9B59-E33518AAEB0D}" type="datetimeFigureOut">
              <a:rPr lang="pt-BR"/>
              <a:pPr>
                <a:defRPr/>
              </a:pPr>
              <a:t>21/04/2013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CC200-19E5-45FF-BDC1-33E92D9B04C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3428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D9F8B-36B9-4E00-8B35-97AE6ABF1C65}" type="datetimeFigureOut">
              <a:rPr lang="pt-BR"/>
              <a:pPr>
                <a:defRPr/>
              </a:pPr>
              <a:t>21/04/2013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4C48A-A829-497B-B2EC-F2869824791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4836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FE7D9-39DF-4C65-AD6F-C52BBC5904CD}" type="datetimeFigureOut">
              <a:rPr lang="pt-BR"/>
              <a:pPr>
                <a:defRPr/>
              </a:pPr>
              <a:t>21/04/2013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2A360-7BD1-4E54-BF43-841C5D28D3F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7969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901B6-2D9A-4A48-B18C-702F6C2C38D2}" type="datetimeFigureOut">
              <a:rPr lang="pt-BR"/>
              <a:pPr>
                <a:defRPr/>
              </a:pPr>
              <a:t>21/04/2013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3D9A5-D65E-424C-8911-AB6F369E6E6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4946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586326-D16D-47AA-99C4-A7D930942CA6}" type="datetimeFigureOut">
              <a:rPr lang="pt-BR"/>
              <a:pPr>
                <a:defRPr/>
              </a:pPr>
              <a:t>21/04/2013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258487-D438-4074-90E4-644313D644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928688" y="571500"/>
            <a:ext cx="7358062" cy="1446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4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A Missão de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4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O Livro de Urântia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976313" y="3276600"/>
            <a:ext cx="2309812" cy="19383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0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E dos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0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Grupos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0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de Estudo</a:t>
            </a:r>
          </a:p>
        </p:txBody>
      </p:sp>
      <p:sp>
        <p:nvSpPr>
          <p:cNvPr id="2052" name="CaixaDeTexto 7"/>
          <p:cNvSpPr txBox="1">
            <a:spLocks noChangeArrowheads="1"/>
          </p:cNvSpPr>
          <p:nvPr/>
        </p:nvSpPr>
        <p:spPr bwMode="auto">
          <a:xfrm>
            <a:off x="0" y="6581775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01F0361B-B7FF-431F-9206-33B860D40B74}" type="slidenum">
              <a:rPr lang="pt-BR" sz="1200">
                <a:latin typeface="Calibri" pitchFamily="34" charset="0"/>
              </a:rPr>
              <a:pPr algn="ctr" eaLnBrk="1" hangingPunct="1"/>
              <a:t>1</a:t>
            </a:fld>
            <a:endParaRPr lang="pt-BR" sz="1200">
              <a:latin typeface="Calibri" pitchFamily="34" charset="0"/>
            </a:endParaRPr>
          </a:p>
        </p:txBody>
      </p:sp>
      <p:pic>
        <p:nvPicPr>
          <p:cNvPr id="9" name="Imagem 8" descr="Nova Ima_0.t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810" y="2760088"/>
            <a:ext cx="3974770" cy="302636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928688" y="571500"/>
            <a:ext cx="7358062" cy="630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5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Qual sua relação com a educação?</a:t>
            </a:r>
          </a:p>
        </p:txBody>
      </p:sp>
      <p:sp>
        <p:nvSpPr>
          <p:cNvPr id="11267" name="CaixaDeTexto 7"/>
          <p:cNvSpPr txBox="1">
            <a:spLocks noChangeArrowheads="1"/>
          </p:cNvSpPr>
          <p:nvPr/>
        </p:nvSpPr>
        <p:spPr bwMode="auto">
          <a:xfrm>
            <a:off x="0" y="6581775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2454BEF6-0164-4ABD-8B40-9AF62EF7B1A9}" type="slidenum">
              <a:rPr lang="pt-BR" sz="1200">
                <a:latin typeface="Calibri" pitchFamily="34" charset="0"/>
              </a:rPr>
              <a:pPr algn="ctr" eaLnBrk="1" hangingPunct="1"/>
              <a:t>10</a:t>
            </a:fld>
            <a:endParaRPr lang="pt-BR" sz="1200">
              <a:latin typeface="Calibri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85813" y="1703388"/>
            <a:ext cx="7500937" cy="4154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24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24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4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Fomentar o aprendizado de conceitos complexos.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24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4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Fomentar uma compreensão mais profunda de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    O Livro de Urântia e de seus ensinamentos.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24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4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Fomentar o trabalho em equipe e de aprendizado.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24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4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Encontrar respostas para questões difíceis.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24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928688" y="571500"/>
            <a:ext cx="7358062" cy="630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5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Qual sua influência no indivíduo?</a:t>
            </a:r>
          </a:p>
        </p:txBody>
      </p:sp>
      <p:sp>
        <p:nvSpPr>
          <p:cNvPr id="12291" name="CaixaDeTexto 7"/>
          <p:cNvSpPr txBox="1">
            <a:spLocks noChangeArrowheads="1"/>
          </p:cNvSpPr>
          <p:nvPr/>
        </p:nvSpPr>
        <p:spPr bwMode="auto">
          <a:xfrm>
            <a:off x="0" y="6581775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FA78D05E-5E78-4203-A3F8-F28955F4B58B}" type="slidenum">
              <a:rPr lang="pt-BR" sz="1200">
                <a:latin typeface="Calibri" pitchFamily="34" charset="0"/>
              </a:rPr>
              <a:pPr algn="ctr" eaLnBrk="1" hangingPunct="1"/>
              <a:t>11</a:t>
            </a:fld>
            <a:endParaRPr lang="pt-BR" sz="1200">
              <a:latin typeface="Calibri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85813" y="1690688"/>
            <a:ext cx="7500937" cy="4154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2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Proporciona uma alavanca para o crescimento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2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    espiritual.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22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2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Aumenta a compreensão intelectual e espiritual dos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2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    ensinamentos de O Livro de Urântia.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22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2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Proporciona ao indivíduo um ambiente para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2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    compartilhar experiências de sua vida prática.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22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2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Melhora o relacionamento social.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22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2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</a:t>
            </a:r>
            <a:r>
              <a:rPr lang="pt-BR" sz="22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Contribui para uma melhor disciplina de vida.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928688" y="571500"/>
            <a:ext cx="7358062" cy="630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5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Qual sua influência na vida familiar?</a:t>
            </a:r>
          </a:p>
        </p:txBody>
      </p:sp>
      <p:sp>
        <p:nvSpPr>
          <p:cNvPr id="13315" name="CaixaDeTexto 7"/>
          <p:cNvSpPr txBox="1">
            <a:spLocks noChangeArrowheads="1"/>
          </p:cNvSpPr>
          <p:nvPr/>
        </p:nvSpPr>
        <p:spPr bwMode="auto">
          <a:xfrm>
            <a:off x="0" y="6581775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2D8C07C1-62FE-4FD1-8BE1-57950F5EBDFE}" type="slidenum">
              <a:rPr lang="pt-BR" sz="1200">
                <a:latin typeface="Calibri" pitchFamily="34" charset="0"/>
              </a:rPr>
              <a:pPr algn="ctr" eaLnBrk="1" hangingPunct="1"/>
              <a:t>12</a:t>
            </a:fld>
            <a:endParaRPr lang="pt-BR" sz="1200">
              <a:latin typeface="Calibri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85813" y="1700213"/>
            <a:ext cx="7500937" cy="3784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24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24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4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Melhora as capacidades de comunicação.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24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4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Melhora o relacionamento dentro do grupo.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24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4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Enfatiza o respeito pelas pessoas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24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4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Aprimora o modo de ouvir.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24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928688" y="571500"/>
            <a:ext cx="7358062" cy="630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5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Qual sua influência na sociedade?</a:t>
            </a:r>
          </a:p>
        </p:txBody>
      </p:sp>
      <p:sp>
        <p:nvSpPr>
          <p:cNvPr id="14339" name="CaixaDeTexto 7"/>
          <p:cNvSpPr txBox="1">
            <a:spLocks noChangeArrowheads="1"/>
          </p:cNvSpPr>
          <p:nvPr/>
        </p:nvSpPr>
        <p:spPr bwMode="auto">
          <a:xfrm>
            <a:off x="0" y="6581775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8AD8B2B7-F725-452B-BEC8-CE7E1546050F}" type="slidenum">
              <a:rPr lang="pt-BR" sz="1200">
                <a:latin typeface="Calibri" pitchFamily="34" charset="0"/>
              </a:rPr>
              <a:pPr algn="ctr" eaLnBrk="1" hangingPunct="1"/>
              <a:t>13</a:t>
            </a:fld>
            <a:endParaRPr lang="pt-BR" sz="1200">
              <a:latin typeface="Calibri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85813" y="1700213"/>
            <a:ext cx="7500937" cy="2676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24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24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4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Melhora a consciência social.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24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4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Transforma a sociedade pessoa por pessoa.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24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4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Promove o envolvimento social.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928688" y="571500"/>
            <a:ext cx="7358062" cy="1092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5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Mandato de Publicação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(</a:t>
            </a:r>
            <a:r>
              <a:rPr lang="pt-BR" sz="28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trechos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)</a:t>
            </a:r>
          </a:p>
        </p:txBody>
      </p:sp>
      <p:sp>
        <p:nvSpPr>
          <p:cNvPr id="15363" name="CaixaDeTexto 7"/>
          <p:cNvSpPr txBox="1">
            <a:spLocks noChangeArrowheads="1"/>
          </p:cNvSpPr>
          <p:nvPr/>
        </p:nvSpPr>
        <p:spPr bwMode="auto">
          <a:xfrm>
            <a:off x="0" y="6581775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03506168-6B67-4086-B5C7-C702FC2B932D}" type="slidenum">
              <a:rPr lang="pt-BR" sz="1200">
                <a:latin typeface="Calibri" pitchFamily="34" charset="0"/>
              </a:rPr>
              <a:pPr algn="ctr" eaLnBrk="1" hangingPunct="1"/>
              <a:t>14</a:t>
            </a:fld>
            <a:endParaRPr lang="pt-BR" sz="1200">
              <a:latin typeface="Calibri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85813" y="2000250"/>
            <a:ext cx="7500937" cy="45545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2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“(Vocês) devem estudar novamente os tempos de Jesus na Terra.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22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2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“(Vocês) devem anotar cuidadosamente como o Reino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2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     do Céu foi inaugurado no mundo.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22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2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“Teve uma evolução lenta e se desenvolveu naturalmente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2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     ou veio com um súbito show de força e com uma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2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     espetacular exibição de poder?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22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2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“Foi evolucionário ou revolucionário? “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2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300" dirty="0">
              <a:latin typeface="Tempus Sans ITC" pitchFamily="82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300" dirty="0">
                <a:latin typeface="Tempus Sans ITC" pitchFamily="82" charset="0"/>
              </a:rPr>
              <a:t>(trechos do documento “Mandato de Publicação” de abril de 1955 por Dr. W. </a:t>
            </a:r>
            <a:r>
              <a:rPr lang="pt-BR" sz="1300" dirty="0" err="1">
                <a:latin typeface="Tempus Sans ITC" pitchFamily="82" charset="0"/>
              </a:rPr>
              <a:t>Sadler</a:t>
            </a:r>
            <a:r>
              <a:rPr lang="pt-BR" sz="1300" dirty="0">
                <a:latin typeface="Tempus Sans ITC" pitchFamily="82" charset="0"/>
              </a:rPr>
              <a:t>).</a:t>
            </a:r>
            <a:endParaRPr lang="pt-BR" sz="13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928688" y="571500"/>
            <a:ext cx="7358062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4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Conclusões</a:t>
            </a:r>
          </a:p>
        </p:txBody>
      </p:sp>
      <p:sp>
        <p:nvSpPr>
          <p:cNvPr id="16387" name="CaixaDeTexto 7"/>
          <p:cNvSpPr txBox="1">
            <a:spLocks noChangeArrowheads="1"/>
          </p:cNvSpPr>
          <p:nvPr/>
        </p:nvSpPr>
        <p:spPr bwMode="auto">
          <a:xfrm>
            <a:off x="0" y="6581775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4B7F553B-92C3-4F6E-B8C8-60C675E14C5A}" type="slidenum">
              <a:rPr lang="pt-BR" sz="1200">
                <a:latin typeface="Calibri" pitchFamily="34" charset="0"/>
              </a:rPr>
              <a:pPr algn="ctr" eaLnBrk="1" hangingPunct="1"/>
              <a:t>15</a:t>
            </a:fld>
            <a:endParaRPr lang="pt-BR" sz="1200">
              <a:latin typeface="Calibri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85813" y="2470150"/>
            <a:ext cx="7500937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Grupos de Estudo são um dos vários meios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pelos quais a sabedoria de Deus pode se manifestar na evolução gradual da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consciência cósmica nos humanos.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928688" y="571500"/>
            <a:ext cx="7358062" cy="1092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5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Mandato de Publicação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(</a:t>
            </a:r>
            <a:r>
              <a:rPr lang="pt-BR" sz="28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trechos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)</a:t>
            </a:r>
          </a:p>
        </p:txBody>
      </p:sp>
      <p:sp>
        <p:nvSpPr>
          <p:cNvPr id="3075" name="CaixaDeTexto 7"/>
          <p:cNvSpPr txBox="1">
            <a:spLocks noChangeArrowheads="1"/>
          </p:cNvSpPr>
          <p:nvPr/>
        </p:nvSpPr>
        <p:spPr bwMode="auto">
          <a:xfrm>
            <a:off x="0" y="6581775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BBB82763-8633-4424-AB6F-2C38E343493B}" type="slidenum">
              <a:rPr lang="pt-BR" sz="1200">
                <a:latin typeface="Calibri" pitchFamily="34" charset="0"/>
              </a:rPr>
              <a:pPr algn="ctr" eaLnBrk="1" hangingPunct="1"/>
              <a:t>2</a:t>
            </a:fld>
            <a:endParaRPr lang="pt-BR" sz="1200">
              <a:latin typeface="Calibri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85813" y="2143125"/>
            <a:ext cx="7500937" cy="3878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2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“O livro está sendo oferecido, muito antes de sua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2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    missão mundial, para aqueles que estão prontos para ele.”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22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2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“Uma publicação antecipada do Livro foi permitida para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2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    que pudesse estar à disposição de líderes e instrutores,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2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    para treinamento.”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22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2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“Milhares de Grupos de Estudo devem ser formados.”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22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2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300" dirty="0">
              <a:latin typeface="Tempus Sans ITC" pitchFamily="82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300" dirty="0">
                <a:latin typeface="Tempus Sans ITC" pitchFamily="82" charset="0"/>
              </a:rPr>
              <a:t>(trechos do documento “Mandato de Publicação” de abril de 1955 por Dr. W. </a:t>
            </a:r>
            <a:r>
              <a:rPr lang="pt-BR" sz="1300" dirty="0" err="1">
                <a:latin typeface="Tempus Sans ITC" pitchFamily="82" charset="0"/>
              </a:rPr>
              <a:t>Sadler</a:t>
            </a:r>
            <a:r>
              <a:rPr lang="pt-BR" sz="1300" dirty="0">
                <a:latin typeface="Tempus Sans ITC" pitchFamily="82" charset="0"/>
              </a:rPr>
              <a:t>).</a:t>
            </a:r>
            <a:endParaRPr lang="pt-BR" sz="13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928688" y="571500"/>
            <a:ext cx="7358062" cy="630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5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A Importância dos Grupos de Estudo</a:t>
            </a:r>
          </a:p>
        </p:txBody>
      </p:sp>
      <p:sp>
        <p:nvSpPr>
          <p:cNvPr id="4099" name="CaixaDeTexto 7"/>
          <p:cNvSpPr txBox="1">
            <a:spLocks noChangeArrowheads="1"/>
          </p:cNvSpPr>
          <p:nvPr/>
        </p:nvSpPr>
        <p:spPr bwMode="auto">
          <a:xfrm>
            <a:off x="0" y="6581775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F6473F73-5924-4F9B-8882-E08530F16D43}" type="slidenum">
              <a:rPr lang="pt-BR" sz="1200">
                <a:latin typeface="Calibri" pitchFamily="34" charset="0"/>
              </a:rPr>
              <a:pPr algn="ctr" eaLnBrk="1" hangingPunct="1"/>
              <a:t>3</a:t>
            </a:fld>
            <a:endParaRPr lang="pt-BR" sz="1200">
              <a:latin typeface="Calibri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85813" y="2143125"/>
            <a:ext cx="7500937" cy="3478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200" b="1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Quais são os propósitos de um Grupo de Estudo?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2200" b="1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200" b="1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Quais suas características?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2200" b="1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200" b="1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Quais seus critérios?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2200" b="1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200" b="1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Qual é a sua relação com o treinamento de líderes 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200" b="1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   instrutores?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2200" b="1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200" b="1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928688" y="571500"/>
            <a:ext cx="7358062" cy="630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5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A Importância dos Grupos de Estudo</a:t>
            </a:r>
          </a:p>
        </p:txBody>
      </p:sp>
      <p:sp>
        <p:nvSpPr>
          <p:cNvPr id="5123" name="CaixaDeTexto 7"/>
          <p:cNvSpPr txBox="1">
            <a:spLocks noChangeArrowheads="1"/>
          </p:cNvSpPr>
          <p:nvPr/>
        </p:nvSpPr>
        <p:spPr bwMode="auto">
          <a:xfrm>
            <a:off x="0" y="6581775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4C1BB4AF-7E26-4409-A21C-B69F643394F8}" type="slidenum">
              <a:rPr lang="pt-BR" sz="1200">
                <a:latin typeface="Calibri" pitchFamily="34" charset="0"/>
              </a:rPr>
              <a:pPr algn="ctr" eaLnBrk="1" hangingPunct="1"/>
              <a:t>4</a:t>
            </a:fld>
            <a:endParaRPr lang="pt-BR" sz="1200">
              <a:latin typeface="Calibri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85813" y="2143125"/>
            <a:ext cx="7500937" cy="314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2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Qual a sua relação com a educação?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22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2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Qual a sua influência no indivíduo?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22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2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Qual a sua influência na Família?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22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2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Qual a sua influência na sociedade?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22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2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928688" y="571500"/>
            <a:ext cx="7358062" cy="630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5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Propósitos dos Grupos de Estudo</a:t>
            </a:r>
          </a:p>
        </p:txBody>
      </p:sp>
      <p:sp>
        <p:nvSpPr>
          <p:cNvPr id="6147" name="CaixaDeTexto 7"/>
          <p:cNvSpPr txBox="1">
            <a:spLocks noChangeArrowheads="1"/>
          </p:cNvSpPr>
          <p:nvPr/>
        </p:nvSpPr>
        <p:spPr bwMode="auto">
          <a:xfrm>
            <a:off x="0" y="6581775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05071881-596A-4D09-8C21-1EB5B797B26A}" type="slidenum">
              <a:rPr lang="pt-BR" sz="1200">
                <a:latin typeface="Calibri" pitchFamily="34" charset="0"/>
              </a:rPr>
              <a:pPr algn="ctr" eaLnBrk="1" hangingPunct="1"/>
              <a:t>5</a:t>
            </a:fld>
            <a:endParaRPr lang="pt-BR" sz="1200">
              <a:latin typeface="Calibri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85813" y="2143125"/>
            <a:ext cx="7643812" cy="3786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</a:t>
            </a:r>
            <a:r>
              <a:rPr lang="pt-BR" sz="20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São de grande utilidade no estabelecimento da fraternidade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   espiritual entre os homens.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20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</a:t>
            </a:r>
            <a:r>
              <a:rPr lang="pt-BR" sz="20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São de grande  ajuda para o treinamento de líderes e instrutores.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20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</a:t>
            </a:r>
            <a:r>
              <a:rPr lang="pt-BR" sz="20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Fomentam o crescimento espiritual e intelectual.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20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</a:t>
            </a:r>
            <a:r>
              <a:rPr lang="pt-BR" sz="20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Fomentam uma melhor compreensão das verdades espirituais 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   da integração dos ensinamentos de O Livro de Urântia.</a:t>
            </a:r>
            <a:endParaRPr lang="en-US" sz="20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</a:t>
            </a:r>
            <a:r>
              <a:rPr lang="pt-BR" sz="20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São uma influência positiva e forte para as mudanças na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   sociedade.</a:t>
            </a:r>
            <a:endParaRPr lang="en-US" sz="20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928688" y="571500"/>
            <a:ext cx="7358062" cy="630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5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Quais suas funções?</a:t>
            </a:r>
          </a:p>
        </p:txBody>
      </p:sp>
      <p:sp>
        <p:nvSpPr>
          <p:cNvPr id="7171" name="CaixaDeTexto 7"/>
          <p:cNvSpPr txBox="1">
            <a:spLocks noChangeArrowheads="1"/>
          </p:cNvSpPr>
          <p:nvPr/>
        </p:nvSpPr>
        <p:spPr bwMode="auto">
          <a:xfrm>
            <a:off x="0" y="6581775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B89BADA6-6A12-43D3-A4A8-AF5BEC5771DE}" type="slidenum">
              <a:rPr lang="pt-BR" sz="1200">
                <a:latin typeface="Calibri" pitchFamily="34" charset="0"/>
              </a:rPr>
              <a:pPr algn="ctr" eaLnBrk="1" hangingPunct="1"/>
              <a:t>6</a:t>
            </a:fld>
            <a:endParaRPr lang="pt-BR" sz="1200">
              <a:latin typeface="Calibri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85813" y="2143125"/>
            <a:ext cx="7786687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2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</a:t>
            </a:r>
            <a:r>
              <a:rPr lang="pt-BR" sz="22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Um aprofundamento no estudo dos ensinamentos de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2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    O Livro de Urântia.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22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2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Umas compreensão mais ampla e mais profunda dos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2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    significados intelectuais e espirituais dos ensinamentos de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2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    O Livro de Urântia.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2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</a:t>
            </a:r>
            <a:r>
              <a:rPr lang="pt-BR" sz="22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Fomentar a emergência de líderes e instrutores.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22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2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</a:t>
            </a:r>
            <a:r>
              <a:rPr lang="pt-BR" sz="22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O aprendizado da fraternidade espiritual.</a:t>
            </a:r>
            <a:endParaRPr lang="en-US" sz="22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2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</a:t>
            </a:r>
            <a:r>
              <a:rPr lang="pt-BR" sz="22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Fomentar a evolução progressiva da sociedade.</a:t>
            </a:r>
            <a:endParaRPr lang="en-US" sz="22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928688" y="571500"/>
            <a:ext cx="7358062" cy="630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5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Quais suas características?</a:t>
            </a:r>
          </a:p>
        </p:txBody>
      </p:sp>
      <p:sp>
        <p:nvSpPr>
          <p:cNvPr id="8195" name="CaixaDeTexto 7"/>
          <p:cNvSpPr txBox="1">
            <a:spLocks noChangeArrowheads="1"/>
          </p:cNvSpPr>
          <p:nvPr/>
        </p:nvSpPr>
        <p:spPr bwMode="auto">
          <a:xfrm>
            <a:off x="0" y="6581775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60BDD8EA-D1F4-4B40-BA56-9118D37A28E2}" type="slidenum">
              <a:rPr lang="pt-BR" sz="1200">
                <a:latin typeface="Calibri" pitchFamily="34" charset="0"/>
              </a:rPr>
              <a:pPr algn="ctr" eaLnBrk="1" hangingPunct="1"/>
              <a:t>7</a:t>
            </a:fld>
            <a:endParaRPr lang="pt-BR" sz="1200">
              <a:latin typeface="Calibri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85813" y="2143125"/>
            <a:ext cx="7500937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2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Sua universalidade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22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2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Sua amabilidade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22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2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Sua disponibilidade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22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2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Sua variedade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22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2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Sua adaptabilidade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22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2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Sua humildade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2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928688" y="571500"/>
            <a:ext cx="7358062" cy="630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5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Quais suas exigências?</a:t>
            </a:r>
          </a:p>
        </p:txBody>
      </p:sp>
      <p:sp>
        <p:nvSpPr>
          <p:cNvPr id="9219" name="CaixaDeTexto 7"/>
          <p:cNvSpPr txBox="1">
            <a:spLocks noChangeArrowheads="1"/>
          </p:cNvSpPr>
          <p:nvPr/>
        </p:nvSpPr>
        <p:spPr bwMode="auto">
          <a:xfrm>
            <a:off x="0" y="6581775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978E760B-EF94-4EC5-A355-B74FE42AA616}" type="slidenum">
              <a:rPr lang="pt-BR" sz="1200">
                <a:latin typeface="Calibri" pitchFamily="34" charset="0"/>
              </a:rPr>
              <a:pPr algn="ctr" eaLnBrk="1" hangingPunct="1"/>
              <a:t>8</a:t>
            </a:fld>
            <a:endParaRPr lang="pt-BR" sz="1200">
              <a:latin typeface="Calibri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85813" y="2012950"/>
            <a:ext cx="7500937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4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Exclusividade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24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4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Autenticidade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24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4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Flexibilidade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24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4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Disponibilidade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24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4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Comprometimento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928688" y="571500"/>
            <a:ext cx="7358062" cy="1169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5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Qual sua relação com o treinamento de líderes e instrutores?</a:t>
            </a:r>
          </a:p>
        </p:txBody>
      </p:sp>
      <p:sp>
        <p:nvSpPr>
          <p:cNvPr id="10243" name="CaixaDeTexto 7"/>
          <p:cNvSpPr txBox="1">
            <a:spLocks noChangeArrowheads="1"/>
          </p:cNvSpPr>
          <p:nvPr/>
        </p:nvSpPr>
        <p:spPr bwMode="auto">
          <a:xfrm>
            <a:off x="0" y="6581775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3BAAD80A-1DCA-462D-8396-9DADE1562222}" type="slidenum">
              <a:rPr lang="pt-BR" sz="1200">
                <a:latin typeface="Calibri" pitchFamily="34" charset="0"/>
              </a:rPr>
              <a:pPr algn="ctr" eaLnBrk="1" hangingPunct="1"/>
              <a:t>9</a:t>
            </a:fld>
            <a:endParaRPr lang="pt-BR" sz="1200">
              <a:latin typeface="Calibri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85813" y="2000250"/>
            <a:ext cx="7500937" cy="2678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24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24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4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Fomentar a emergência das capacidades de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    aprender e de ensinar.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400" b="1" dirty="0">
              <a:solidFill>
                <a:schemeClr val="bg2">
                  <a:lumMod val="10000"/>
                </a:schemeClr>
              </a:solidFill>
              <a:latin typeface="Tempus Sans ITC" pitchFamily="8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4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Fomentar a emergência das capacidades de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bg2">
                    <a:lumMod val="10000"/>
                  </a:schemeClr>
                </a:solidFill>
                <a:latin typeface="Tempus Sans ITC" pitchFamily="82" charset="0"/>
              </a:rPr>
              <a:t>         liderança.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</TotalTime>
  <Words>697</Words>
  <Application>Microsoft Office PowerPoint</Application>
  <PresentationFormat>Apresentação na tela (4:3)</PresentationFormat>
  <Paragraphs>168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Tempus Sans ITC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Consumais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Nemias</dc:creator>
  <cp:lastModifiedBy>casa</cp:lastModifiedBy>
  <cp:revision>52</cp:revision>
  <dcterms:created xsi:type="dcterms:W3CDTF">2010-03-10T19:35:19Z</dcterms:created>
  <dcterms:modified xsi:type="dcterms:W3CDTF">2013-04-22T02:35:48Z</dcterms:modified>
</cp:coreProperties>
</file>