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97"/>
  </p:notesMasterIdLst>
  <p:sldIdLst>
    <p:sldId id="420" r:id="rId2"/>
    <p:sldId id="421" r:id="rId3"/>
    <p:sldId id="325" r:id="rId4"/>
    <p:sldId id="326" r:id="rId5"/>
    <p:sldId id="329" r:id="rId6"/>
    <p:sldId id="363" r:id="rId7"/>
    <p:sldId id="364" r:id="rId8"/>
    <p:sldId id="330" r:id="rId9"/>
    <p:sldId id="365" r:id="rId10"/>
    <p:sldId id="331" r:id="rId11"/>
    <p:sldId id="366" r:id="rId12"/>
    <p:sldId id="332" r:id="rId13"/>
    <p:sldId id="367" r:id="rId14"/>
    <p:sldId id="333" r:id="rId15"/>
    <p:sldId id="369" r:id="rId16"/>
    <p:sldId id="368" r:id="rId17"/>
    <p:sldId id="334" r:id="rId18"/>
    <p:sldId id="370" r:id="rId19"/>
    <p:sldId id="371" r:id="rId20"/>
    <p:sldId id="372" r:id="rId21"/>
    <p:sldId id="335" r:id="rId22"/>
    <p:sldId id="373" r:id="rId23"/>
    <p:sldId id="336" r:id="rId24"/>
    <p:sldId id="374" r:id="rId25"/>
    <p:sldId id="375" r:id="rId26"/>
    <p:sldId id="376" r:id="rId27"/>
    <p:sldId id="377" r:id="rId28"/>
    <p:sldId id="337" r:id="rId29"/>
    <p:sldId id="378" r:id="rId30"/>
    <p:sldId id="379" r:id="rId31"/>
    <p:sldId id="380" r:id="rId32"/>
    <p:sldId id="338" r:id="rId33"/>
    <p:sldId id="381" r:id="rId34"/>
    <p:sldId id="382" r:id="rId35"/>
    <p:sldId id="339" r:id="rId36"/>
    <p:sldId id="383" r:id="rId37"/>
    <p:sldId id="384" r:id="rId38"/>
    <p:sldId id="385" r:id="rId39"/>
    <p:sldId id="340" r:id="rId40"/>
    <p:sldId id="386" r:id="rId41"/>
    <p:sldId id="342" r:id="rId42"/>
    <p:sldId id="387" r:id="rId43"/>
    <p:sldId id="388" r:id="rId44"/>
    <p:sldId id="343" r:id="rId45"/>
    <p:sldId id="389" r:id="rId46"/>
    <p:sldId id="390" r:id="rId47"/>
    <p:sldId id="391" r:id="rId48"/>
    <p:sldId id="392" r:id="rId49"/>
    <p:sldId id="393" r:id="rId50"/>
    <p:sldId id="394" r:id="rId51"/>
    <p:sldId id="395" r:id="rId52"/>
    <p:sldId id="341" r:id="rId53"/>
    <p:sldId id="396" r:id="rId54"/>
    <p:sldId id="344" r:id="rId55"/>
    <p:sldId id="397" r:id="rId56"/>
    <p:sldId id="345" r:id="rId57"/>
    <p:sldId id="398" r:id="rId58"/>
    <p:sldId id="399" r:id="rId59"/>
    <p:sldId id="400" r:id="rId60"/>
    <p:sldId id="401" r:id="rId61"/>
    <p:sldId id="402" r:id="rId62"/>
    <p:sldId id="403" r:id="rId63"/>
    <p:sldId id="346" r:id="rId64"/>
    <p:sldId id="404" r:id="rId65"/>
    <p:sldId id="347" r:id="rId66"/>
    <p:sldId id="348" r:id="rId67"/>
    <p:sldId id="405" r:id="rId68"/>
    <p:sldId id="349" r:id="rId69"/>
    <p:sldId id="350" r:id="rId70"/>
    <p:sldId id="351" r:id="rId71"/>
    <p:sldId id="352" r:id="rId72"/>
    <p:sldId id="353" r:id="rId73"/>
    <p:sldId id="354" r:id="rId74"/>
    <p:sldId id="355" r:id="rId75"/>
    <p:sldId id="356" r:id="rId76"/>
    <p:sldId id="357" r:id="rId77"/>
    <p:sldId id="358" r:id="rId78"/>
    <p:sldId id="359" r:id="rId79"/>
    <p:sldId id="406" r:id="rId80"/>
    <p:sldId id="407" r:id="rId81"/>
    <p:sldId id="408" r:id="rId82"/>
    <p:sldId id="409" r:id="rId83"/>
    <p:sldId id="360" r:id="rId84"/>
    <p:sldId id="410" r:id="rId85"/>
    <p:sldId id="411" r:id="rId86"/>
    <p:sldId id="412" r:id="rId87"/>
    <p:sldId id="413" r:id="rId88"/>
    <p:sldId id="414" r:id="rId89"/>
    <p:sldId id="415" r:id="rId90"/>
    <p:sldId id="361" r:id="rId91"/>
    <p:sldId id="416" r:id="rId92"/>
    <p:sldId id="417" r:id="rId93"/>
    <p:sldId id="418" r:id="rId94"/>
    <p:sldId id="362" r:id="rId95"/>
    <p:sldId id="419" r:id="rId96"/>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Garamond" pitchFamily="18" charset="0"/>
        <a:ea typeface="+mn-ea"/>
        <a:cs typeface="Arial" charset="0"/>
      </a:defRPr>
    </a:lvl1pPr>
    <a:lvl2pPr marL="457200" algn="l" rtl="0" fontAlgn="base">
      <a:spcBef>
        <a:spcPct val="0"/>
      </a:spcBef>
      <a:spcAft>
        <a:spcPct val="0"/>
      </a:spcAft>
      <a:defRPr kern="1200">
        <a:solidFill>
          <a:schemeClr val="tx1"/>
        </a:solidFill>
        <a:latin typeface="Garamond" pitchFamily="18" charset="0"/>
        <a:ea typeface="+mn-ea"/>
        <a:cs typeface="Arial" charset="0"/>
      </a:defRPr>
    </a:lvl2pPr>
    <a:lvl3pPr marL="914400" algn="l" rtl="0" fontAlgn="base">
      <a:spcBef>
        <a:spcPct val="0"/>
      </a:spcBef>
      <a:spcAft>
        <a:spcPct val="0"/>
      </a:spcAft>
      <a:defRPr kern="1200">
        <a:solidFill>
          <a:schemeClr val="tx1"/>
        </a:solidFill>
        <a:latin typeface="Garamond" pitchFamily="18" charset="0"/>
        <a:ea typeface="+mn-ea"/>
        <a:cs typeface="Arial" charset="0"/>
      </a:defRPr>
    </a:lvl3pPr>
    <a:lvl4pPr marL="1371600" algn="l" rtl="0" fontAlgn="base">
      <a:spcBef>
        <a:spcPct val="0"/>
      </a:spcBef>
      <a:spcAft>
        <a:spcPct val="0"/>
      </a:spcAft>
      <a:defRPr kern="1200">
        <a:solidFill>
          <a:schemeClr val="tx1"/>
        </a:solidFill>
        <a:latin typeface="Garamond" pitchFamily="18" charset="0"/>
        <a:ea typeface="+mn-ea"/>
        <a:cs typeface="Arial" charset="0"/>
      </a:defRPr>
    </a:lvl4pPr>
    <a:lvl5pPr marL="1828800" algn="l" rtl="0" fontAlgn="base">
      <a:spcBef>
        <a:spcPct val="0"/>
      </a:spcBef>
      <a:spcAft>
        <a:spcPct val="0"/>
      </a:spcAft>
      <a:defRPr kern="1200">
        <a:solidFill>
          <a:schemeClr val="tx1"/>
        </a:solidFill>
        <a:latin typeface="Garamond" pitchFamily="18" charset="0"/>
        <a:ea typeface="+mn-ea"/>
        <a:cs typeface="Arial" charset="0"/>
      </a:defRPr>
    </a:lvl5pPr>
    <a:lvl6pPr marL="2286000" algn="l" defTabSz="914400" rtl="0" eaLnBrk="1" latinLnBrk="0" hangingPunct="1">
      <a:defRPr kern="1200">
        <a:solidFill>
          <a:schemeClr val="tx1"/>
        </a:solidFill>
        <a:latin typeface="Garamond" pitchFamily="18" charset="0"/>
        <a:ea typeface="+mn-ea"/>
        <a:cs typeface="Arial" charset="0"/>
      </a:defRPr>
    </a:lvl6pPr>
    <a:lvl7pPr marL="2743200" algn="l" defTabSz="914400" rtl="0" eaLnBrk="1" latinLnBrk="0" hangingPunct="1">
      <a:defRPr kern="1200">
        <a:solidFill>
          <a:schemeClr val="tx1"/>
        </a:solidFill>
        <a:latin typeface="Garamond" pitchFamily="18" charset="0"/>
        <a:ea typeface="+mn-ea"/>
        <a:cs typeface="Arial" charset="0"/>
      </a:defRPr>
    </a:lvl7pPr>
    <a:lvl8pPr marL="3200400" algn="l" defTabSz="914400" rtl="0" eaLnBrk="1" latinLnBrk="0" hangingPunct="1">
      <a:defRPr kern="1200">
        <a:solidFill>
          <a:schemeClr val="tx1"/>
        </a:solidFill>
        <a:latin typeface="Garamond" pitchFamily="18" charset="0"/>
        <a:ea typeface="+mn-ea"/>
        <a:cs typeface="Arial" charset="0"/>
      </a:defRPr>
    </a:lvl8pPr>
    <a:lvl9pPr marL="3657600" algn="l" defTabSz="914400" rtl="0" eaLnBrk="1" latinLnBrk="0" hangingPunct="1">
      <a:defRPr kern="1200">
        <a:solidFill>
          <a:schemeClr val="tx1"/>
        </a:solidFill>
        <a:latin typeface="Garamond"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CC00"/>
    <a:srgbClr val="FFFF66"/>
    <a:srgbClr val="99FFCC"/>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84" autoAdjust="0"/>
    <p:restoredTop sz="95979" autoAdjust="0"/>
  </p:normalViewPr>
  <p:slideViewPr>
    <p:cSldViewPr>
      <p:cViewPr varScale="1">
        <p:scale>
          <a:sx n="71" d="100"/>
          <a:sy n="71" d="100"/>
        </p:scale>
        <p:origin x="-126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pt-BR"/>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pt-BR"/>
          </a:p>
        </p:txBody>
      </p:sp>
      <p:sp>
        <p:nvSpPr>
          <p:cNvPr id="1024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noProof="0" smtClean="0"/>
              <a:t>Click to edit Master text styles</a:t>
            </a:r>
          </a:p>
          <a:p>
            <a:pPr lvl="1"/>
            <a:r>
              <a:rPr lang="pt-BR" noProof="0" smtClean="0"/>
              <a:t>Second level</a:t>
            </a:r>
          </a:p>
          <a:p>
            <a:pPr lvl="2"/>
            <a:r>
              <a:rPr lang="pt-BR" noProof="0" smtClean="0"/>
              <a:t>Third level</a:t>
            </a:r>
          </a:p>
          <a:p>
            <a:pPr lvl="3"/>
            <a:r>
              <a:rPr lang="pt-BR" noProof="0" smtClean="0"/>
              <a:t>Fourth level</a:t>
            </a:r>
          </a:p>
          <a:p>
            <a:pPr lvl="4"/>
            <a:r>
              <a:rPr lang="pt-BR" noProof="0" smtClean="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pt-BR"/>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78BA7D10-24FF-41CC-9172-08A87BA5880A}" type="slidenum">
              <a:rPr lang="pt-BR"/>
              <a:pPr>
                <a:defRPr/>
              </a:pPr>
              <a:t>‹nº›</a:t>
            </a:fld>
            <a:endParaRPr lang="pt-BR"/>
          </a:p>
        </p:txBody>
      </p:sp>
    </p:spTree>
    <p:extLst>
      <p:ext uri="{BB962C8B-B14F-4D97-AF65-F5344CB8AC3E}">
        <p14:creationId xmlns:p14="http://schemas.microsoft.com/office/powerpoint/2010/main" val="41766341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556C232C-93E7-43CF-BAC1-BAD1BF982B49}" type="slidenum">
              <a:rPr lang="pt-BR" smtClean="0"/>
              <a:pPr/>
              <a:t>3</a:t>
            </a:fld>
            <a:endParaRPr lang="pt-BR"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7FAA72D6-558F-43B6-901F-18600B2D05FF}" type="slidenum">
              <a:rPr lang="pt-BR" smtClean="0"/>
              <a:pPr/>
              <a:t>23</a:t>
            </a:fld>
            <a:endParaRPr lang="pt-BR"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BFAEF68C-21C0-4B37-AF26-02FD51229633}" type="slidenum">
              <a:rPr lang="pt-BR" smtClean="0"/>
              <a:pPr/>
              <a:t>28</a:t>
            </a:fld>
            <a:endParaRPr lang="pt-BR"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90281E4E-F6A6-42B6-9EC7-60901C00836A}" type="slidenum">
              <a:rPr lang="pt-BR" smtClean="0"/>
              <a:pPr/>
              <a:t>32</a:t>
            </a:fld>
            <a:endParaRPr lang="pt-BR"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970031DB-0469-4859-8DB2-7A1F83522722}" type="slidenum">
              <a:rPr lang="pt-BR" smtClean="0"/>
              <a:pPr/>
              <a:t>35</a:t>
            </a:fld>
            <a:endParaRPr lang="pt-BR"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D45444A0-17AA-4212-BC5A-0E6390C51DCE}" type="slidenum">
              <a:rPr lang="pt-BR" smtClean="0"/>
              <a:pPr/>
              <a:t>39</a:t>
            </a:fld>
            <a:endParaRPr lang="pt-BR"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A80F4991-FE31-4427-A123-DFD0F136120A}" type="slidenum">
              <a:rPr lang="pt-BR" smtClean="0"/>
              <a:pPr/>
              <a:t>41</a:t>
            </a:fld>
            <a:endParaRPr lang="pt-BR"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2FA238C9-DF73-4EFA-B8AB-C6D287ADF6AA}" type="slidenum">
              <a:rPr lang="pt-BR" smtClean="0"/>
              <a:pPr/>
              <a:t>44</a:t>
            </a:fld>
            <a:endParaRPr lang="pt-BR"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28234AF7-5223-44EE-B0AF-24AA1B2FAED1}" type="slidenum">
              <a:rPr lang="pt-BR" smtClean="0"/>
              <a:pPr/>
              <a:t>52</a:t>
            </a:fld>
            <a:endParaRPr lang="pt-BR"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6D3794EA-043B-41FD-A3DA-783CF38D8693}" type="slidenum">
              <a:rPr lang="pt-BR" smtClean="0"/>
              <a:pPr/>
              <a:t>54</a:t>
            </a:fld>
            <a:endParaRPr lang="pt-BR"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0DE82815-A64B-4AD9-BA23-861E42A96621}" type="slidenum">
              <a:rPr lang="pt-BR" smtClean="0"/>
              <a:pPr/>
              <a:t>56</a:t>
            </a:fld>
            <a:endParaRPr lang="pt-BR"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EF843213-5F44-468C-A3C2-05E1BFEF05AA}" type="slidenum">
              <a:rPr lang="pt-BR" smtClean="0"/>
              <a:pPr/>
              <a:t>4</a:t>
            </a:fld>
            <a:endParaRPr lang="pt-BR"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63B21D5E-5DC9-4E9C-9C7E-6F9A8DDB81C0}" type="slidenum">
              <a:rPr lang="pt-BR" smtClean="0"/>
              <a:pPr/>
              <a:t>63</a:t>
            </a:fld>
            <a:endParaRPr lang="pt-BR"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F1CCBBCC-8342-453C-BD44-FFBCB9D0757B}" type="slidenum">
              <a:rPr lang="pt-BR" smtClean="0"/>
              <a:pPr/>
              <a:t>65</a:t>
            </a:fld>
            <a:endParaRPr lang="pt-BR"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8D9BA870-292F-4C5E-BBEF-425C85FE5EFB}" type="slidenum">
              <a:rPr lang="pt-BR" smtClean="0"/>
              <a:pPr/>
              <a:t>66</a:t>
            </a:fld>
            <a:endParaRPr lang="pt-BR"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499BF8D4-CD6B-4103-AA59-DE7BF24EB916}" type="slidenum">
              <a:rPr lang="pt-BR" smtClean="0"/>
              <a:pPr/>
              <a:t>68</a:t>
            </a:fld>
            <a:endParaRPr lang="pt-BR"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54501B3C-7CB9-480E-86B2-B5819AFF9490}" type="slidenum">
              <a:rPr lang="pt-BR" smtClean="0"/>
              <a:pPr/>
              <a:t>69</a:t>
            </a:fld>
            <a:endParaRPr lang="pt-BR"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2931C101-701F-4F3B-AB68-AFFECF1DE1A5}" type="slidenum">
              <a:rPr lang="pt-BR" smtClean="0"/>
              <a:pPr/>
              <a:t>70</a:t>
            </a:fld>
            <a:endParaRPr lang="pt-BR"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73D40FA6-E678-4010-B0EA-69BBE6DE6C2B}" type="slidenum">
              <a:rPr lang="pt-BR" smtClean="0"/>
              <a:pPr/>
              <a:t>71</a:t>
            </a:fld>
            <a:endParaRPr lang="pt-BR"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7B650F1C-9E38-4522-BA1C-383323F7575D}" type="slidenum">
              <a:rPr lang="pt-BR" smtClean="0"/>
              <a:pPr/>
              <a:t>72</a:t>
            </a:fld>
            <a:endParaRPr lang="pt-BR"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1FC3060E-D44A-4474-9FAB-87DC406337C8}" type="slidenum">
              <a:rPr lang="pt-BR" smtClean="0"/>
              <a:pPr/>
              <a:t>73</a:t>
            </a:fld>
            <a:endParaRPr lang="pt-BR"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73781B8C-6CD2-4B8C-95B2-09121BE794C3}" type="slidenum">
              <a:rPr lang="pt-BR" smtClean="0"/>
              <a:pPr/>
              <a:t>74</a:t>
            </a:fld>
            <a:endParaRPr lang="pt-BR"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AE9802FE-6CF9-4A07-8082-3B42A8D287E7}" type="slidenum">
              <a:rPr lang="pt-BR" smtClean="0"/>
              <a:pPr/>
              <a:t>5</a:t>
            </a:fld>
            <a:endParaRPr lang="pt-BR"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E02EACD9-EFD0-48E3-A701-CFCCA6D08DE3}" type="slidenum">
              <a:rPr lang="pt-BR" smtClean="0"/>
              <a:pPr/>
              <a:t>75</a:t>
            </a:fld>
            <a:endParaRPr lang="pt-BR"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326AD5A9-0FE0-4E4A-8008-9E5B69C388B1}" type="slidenum">
              <a:rPr lang="pt-BR" smtClean="0"/>
              <a:pPr/>
              <a:t>76</a:t>
            </a:fld>
            <a:endParaRPr lang="pt-BR"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6FBACAD3-7E62-4C44-A9B0-A4B5842FA717}" type="slidenum">
              <a:rPr lang="pt-BR" smtClean="0"/>
              <a:pPr/>
              <a:t>77</a:t>
            </a:fld>
            <a:endParaRPr lang="pt-BR"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4BC00395-83BC-4F1B-BFC3-1DCD34A78ECA}" type="slidenum">
              <a:rPr lang="pt-BR" smtClean="0"/>
              <a:pPr/>
              <a:t>78</a:t>
            </a:fld>
            <a:endParaRPr lang="pt-BR"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C6F29E96-F006-483E-9BF1-1E83DA6BCFDE}" type="slidenum">
              <a:rPr lang="pt-BR" smtClean="0"/>
              <a:pPr/>
              <a:t>83</a:t>
            </a:fld>
            <a:endParaRPr lang="pt-BR"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059C59DA-8EE0-4066-821B-0CDE3C1E6A49}" type="slidenum">
              <a:rPr lang="pt-BR" smtClean="0"/>
              <a:pPr/>
              <a:t>89</a:t>
            </a:fld>
            <a:endParaRPr lang="pt-BR"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0B9956CC-722D-48B9-BA41-8AEBD54FDAD0}" type="slidenum">
              <a:rPr lang="pt-BR" smtClean="0"/>
              <a:pPr/>
              <a:t>90</a:t>
            </a:fld>
            <a:endParaRPr lang="pt-BR"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F686F2DD-8DC1-4ED9-B74C-1462E5744D05}" type="slidenum">
              <a:rPr lang="pt-BR" smtClean="0"/>
              <a:pPr/>
              <a:t>94</a:t>
            </a:fld>
            <a:endParaRPr lang="pt-BR"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15182138-ECBB-4039-9CF2-A96492859D91}" type="slidenum">
              <a:rPr lang="pt-BR" smtClean="0"/>
              <a:pPr/>
              <a:t>8</a:t>
            </a:fld>
            <a:endParaRPr lang="pt-BR"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665544CC-85B0-402C-80E8-74520AAFA160}" type="slidenum">
              <a:rPr lang="pt-BR" smtClean="0"/>
              <a:pPr/>
              <a:t>10</a:t>
            </a:fld>
            <a:endParaRPr lang="pt-BR"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58C5E430-96B3-4138-8F62-50E1069A0A62}" type="slidenum">
              <a:rPr lang="pt-BR" smtClean="0"/>
              <a:pPr/>
              <a:t>12</a:t>
            </a:fld>
            <a:endParaRPr lang="pt-BR"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85CDCC20-FCDE-4808-9E7E-E9E28B2F75E2}" type="slidenum">
              <a:rPr lang="pt-BR" smtClean="0"/>
              <a:pPr/>
              <a:t>14</a:t>
            </a:fld>
            <a:endParaRPr lang="pt-BR"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547B040D-1F4C-4F78-AC1E-8A419D2815AC}" type="slidenum">
              <a:rPr lang="pt-BR" smtClean="0"/>
              <a:pPr/>
              <a:t>17</a:t>
            </a:fld>
            <a:endParaRPr lang="pt-BR"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6771A98E-8C69-4442-9072-11EFB4FF52E9}" type="slidenum">
              <a:rPr lang="pt-BR" smtClean="0"/>
              <a:pPr/>
              <a:t>21</a:t>
            </a:fld>
            <a:endParaRPr lang="pt-BR"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pt-BR"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9" name="Título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pt-BR" smtClean="0"/>
              <a:t>Clique para editar o estilo do título mestre</a:t>
            </a:r>
            <a:endParaRPr lang="en-US"/>
          </a:p>
        </p:txBody>
      </p:sp>
      <p:sp>
        <p:nvSpPr>
          <p:cNvPr id="17" name="Subtítu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t-BR" smtClean="0"/>
              <a:t>Clique para editar o estilo do subtítulo mestre</a:t>
            </a:r>
            <a:endParaRPr lang="en-US"/>
          </a:p>
        </p:txBody>
      </p:sp>
      <p:sp>
        <p:nvSpPr>
          <p:cNvPr id="4" name="Espaço Reservado para Data 29"/>
          <p:cNvSpPr>
            <a:spLocks noGrp="1"/>
          </p:cNvSpPr>
          <p:nvPr>
            <p:ph type="dt" sz="half" idx="10"/>
          </p:nvPr>
        </p:nvSpPr>
        <p:spPr/>
        <p:txBody>
          <a:bodyPr/>
          <a:lstStyle>
            <a:lvl1pPr>
              <a:defRPr/>
            </a:lvl1pPr>
          </a:lstStyle>
          <a:p>
            <a:pPr>
              <a:defRPr/>
            </a:pPr>
            <a:endParaRPr lang="pt-BR"/>
          </a:p>
        </p:txBody>
      </p:sp>
      <p:sp>
        <p:nvSpPr>
          <p:cNvPr id="5" name="Espaço Reservado para Rodapé 18"/>
          <p:cNvSpPr>
            <a:spLocks noGrp="1"/>
          </p:cNvSpPr>
          <p:nvPr>
            <p:ph type="ftr" sz="quarter" idx="11"/>
          </p:nvPr>
        </p:nvSpPr>
        <p:spPr/>
        <p:txBody>
          <a:bodyPr/>
          <a:lstStyle>
            <a:lvl1pPr>
              <a:defRPr/>
            </a:lvl1pPr>
          </a:lstStyle>
          <a:p>
            <a:pPr>
              <a:defRPr/>
            </a:pPr>
            <a:endParaRPr lang="pt-BR"/>
          </a:p>
        </p:txBody>
      </p:sp>
      <p:sp>
        <p:nvSpPr>
          <p:cNvPr id="6" name="Espaço Reservado para Número de Slide 26"/>
          <p:cNvSpPr>
            <a:spLocks noGrp="1"/>
          </p:cNvSpPr>
          <p:nvPr>
            <p:ph type="sldNum" sz="quarter" idx="12"/>
          </p:nvPr>
        </p:nvSpPr>
        <p:spPr/>
        <p:txBody>
          <a:bodyPr/>
          <a:lstStyle>
            <a:lvl1pPr>
              <a:defRPr/>
            </a:lvl1pPr>
          </a:lstStyle>
          <a:p>
            <a:pPr>
              <a:defRPr/>
            </a:pPr>
            <a:fld id="{EE867410-435C-46A6-A086-7BC353CB9090}" type="slidenum">
              <a:rPr lang="pt-BR"/>
              <a:pPr>
                <a:defRPr/>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9"/>
          <p:cNvSpPr>
            <a:spLocks noGrp="1"/>
          </p:cNvSpPr>
          <p:nvPr>
            <p:ph type="dt" sz="half" idx="10"/>
          </p:nvPr>
        </p:nvSpPr>
        <p:spPr/>
        <p:txBody>
          <a:bodyPr/>
          <a:lstStyle>
            <a:lvl1pPr>
              <a:defRPr/>
            </a:lvl1pPr>
          </a:lstStyle>
          <a:p>
            <a:pPr>
              <a:defRPr/>
            </a:pPr>
            <a:endParaRPr lang="pt-BR"/>
          </a:p>
        </p:txBody>
      </p:sp>
      <p:sp>
        <p:nvSpPr>
          <p:cNvPr id="5" name="Espaço Reservado para Rodapé 21"/>
          <p:cNvSpPr>
            <a:spLocks noGrp="1"/>
          </p:cNvSpPr>
          <p:nvPr>
            <p:ph type="ftr" sz="quarter" idx="11"/>
          </p:nvPr>
        </p:nvSpPr>
        <p:spPr/>
        <p:txBody>
          <a:bodyPr/>
          <a:lstStyle>
            <a:lvl1pPr>
              <a:defRPr/>
            </a:lvl1pPr>
          </a:lstStyle>
          <a:p>
            <a:pPr>
              <a:defRPr/>
            </a:pPr>
            <a:endParaRPr lang="pt-BR"/>
          </a:p>
        </p:txBody>
      </p:sp>
      <p:sp>
        <p:nvSpPr>
          <p:cNvPr id="6" name="Espaço Reservado para Número de Slide 17"/>
          <p:cNvSpPr>
            <a:spLocks noGrp="1"/>
          </p:cNvSpPr>
          <p:nvPr>
            <p:ph type="sldNum" sz="quarter" idx="12"/>
          </p:nvPr>
        </p:nvSpPr>
        <p:spPr/>
        <p:txBody>
          <a:bodyPr/>
          <a:lstStyle>
            <a:lvl1pPr>
              <a:defRPr/>
            </a:lvl1pPr>
          </a:lstStyle>
          <a:p>
            <a:pPr>
              <a:defRPr/>
            </a:pPr>
            <a:fld id="{FDD70C2B-D5A2-4D2A-BD8F-5AE160DC3EF7}"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914401"/>
            <a:ext cx="2057400" cy="5211763"/>
          </a:xfrm>
        </p:spPr>
        <p:txBody>
          <a:bodyPr vert="eaVer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457200" y="914401"/>
            <a:ext cx="6019800" cy="5211763"/>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9"/>
          <p:cNvSpPr>
            <a:spLocks noGrp="1"/>
          </p:cNvSpPr>
          <p:nvPr>
            <p:ph type="dt" sz="half" idx="10"/>
          </p:nvPr>
        </p:nvSpPr>
        <p:spPr/>
        <p:txBody>
          <a:bodyPr/>
          <a:lstStyle>
            <a:lvl1pPr>
              <a:defRPr/>
            </a:lvl1pPr>
          </a:lstStyle>
          <a:p>
            <a:pPr>
              <a:defRPr/>
            </a:pPr>
            <a:endParaRPr lang="pt-BR"/>
          </a:p>
        </p:txBody>
      </p:sp>
      <p:sp>
        <p:nvSpPr>
          <p:cNvPr id="5" name="Espaço Reservado para Rodapé 21"/>
          <p:cNvSpPr>
            <a:spLocks noGrp="1"/>
          </p:cNvSpPr>
          <p:nvPr>
            <p:ph type="ftr" sz="quarter" idx="11"/>
          </p:nvPr>
        </p:nvSpPr>
        <p:spPr/>
        <p:txBody>
          <a:bodyPr/>
          <a:lstStyle>
            <a:lvl1pPr>
              <a:defRPr/>
            </a:lvl1pPr>
          </a:lstStyle>
          <a:p>
            <a:pPr>
              <a:defRPr/>
            </a:pPr>
            <a:endParaRPr lang="pt-BR"/>
          </a:p>
        </p:txBody>
      </p:sp>
      <p:sp>
        <p:nvSpPr>
          <p:cNvPr id="6" name="Espaço Reservado para Número de Slide 17"/>
          <p:cNvSpPr>
            <a:spLocks noGrp="1"/>
          </p:cNvSpPr>
          <p:nvPr>
            <p:ph type="sldNum" sz="quarter" idx="12"/>
          </p:nvPr>
        </p:nvSpPr>
        <p:spPr/>
        <p:txBody>
          <a:bodyPr/>
          <a:lstStyle>
            <a:lvl1pPr>
              <a:defRPr/>
            </a:lvl1pPr>
          </a:lstStyle>
          <a:p>
            <a:pPr>
              <a:defRPr/>
            </a:pPr>
            <a:fld id="{5509146C-9E82-4738-8CAE-9DF2D86BB280}"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9"/>
          <p:cNvSpPr>
            <a:spLocks noGrp="1"/>
          </p:cNvSpPr>
          <p:nvPr>
            <p:ph type="dt" sz="half" idx="10"/>
          </p:nvPr>
        </p:nvSpPr>
        <p:spPr/>
        <p:txBody>
          <a:bodyPr/>
          <a:lstStyle>
            <a:lvl1pPr>
              <a:defRPr/>
            </a:lvl1pPr>
          </a:lstStyle>
          <a:p>
            <a:pPr>
              <a:defRPr/>
            </a:pPr>
            <a:endParaRPr lang="pt-BR"/>
          </a:p>
        </p:txBody>
      </p:sp>
      <p:sp>
        <p:nvSpPr>
          <p:cNvPr id="5" name="Espaço Reservado para Rodapé 21"/>
          <p:cNvSpPr>
            <a:spLocks noGrp="1"/>
          </p:cNvSpPr>
          <p:nvPr>
            <p:ph type="ftr" sz="quarter" idx="11"/>
          </p:nvPr>
        </p:nvSpPr>
        <p:spPr/>
        <p:txBody>
          <a:bodyPr/>
          <a:lstStyle>
            <a:lvl1pPr>
              <a:defRPr/>
            </a:lvl1pPr>
          </a:lstStyle>
          <a:p>
            <a:pPr>
              <a:defRPr/>
            </a:pPr>
            <a:endParaRPr lang="pt-BR"/>
          </a:p>
        </p:txBody>
      </p:sp>
      <p:sp>
        <p:nvSpPr>
          <p:cNvPr id="6" name="Espaço Reservado para Número de Slide 17"/>
          <p:cNvSpPr>
            <a:spLocks noGrp="1"/>
          </p:cNvSpPr>
          <p:nvPr>
            <p:ph type="sldNum" sz="quarter" idx="12"/>
          </p:nvPr>
        </p:nvSpPr>
        <p:spPr/>
        <p:txBody>
          <a:bodyPr/>
          <a:lstStyle>
            <a:lvl1pPr>
              <a:defRPr/>
            </a:lvl1pPr>
          </a:lstStyle>
          <a:p>
            <a:pPr>
              <a:defRPr/>
            </a:pPr>
            <a:fld id="{8FEE220B-A3B1-4DF0-8EA3-31FAF1EA9CB1}"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pt-BR" smtClean="0"/>
              <a:t>Clique para editar o estilo do título mestre</a:t>
            </a:r>
            <a:endParaRPr lang="en-US"/>
          </a:p>
        </p:txBody>
      </p:sp>
      <p:sp>
        <p:nvSpPr>
          <p:cNvPr id="3" name="Espaço Reservado para Texto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3DB3221C-201E-461D-A201-79E6990729A1}" type="slidenum">
              <a:rPr lang="pt-BR"/>
              <a:pPr>
                <a:defRPr/>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a:lstStyle/>
          <a:p>
            <a:r>
              <a:rPr lang="pt-BR" smtClean="0"/>
              <a:t>Clique para editar o estilo do título mestre</a:t>
            </a:r>
            <a:endParaRPr lang="en-US"/>
          </a:p>
        </p:txBody>
      </p:sp>
      <p:sp>
        <p:nvSpPr>
          <p:cNvPr id="3" name="Espaço Reservado para Conteúd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9"/>
          <p:cNvSpPr>
            <a:spLocks noGrp="1"/>
          </p:cNvSpPr>
          <p:nvPr>
            <p:ph type="dt" sz="half" idx="10"/>
          </p:nvPr>
        </p:nvSpPr>
        <p:spPr/>
        <p:txBody>
          <a:bodyPr/>
          <a:lstStyle>
            <a:lvl1pPr>
              <a:defRPr/>
            </a:lvl1pPr>
          </a:lstStyle>
          <a:p>
            <a:pPr>
              <a:defRPr/>
            </a:pPr>
            <a:endParaRPr lang="pt-BR"/>
          </a:p>
        </p:txBody>
      </p:sp>
      <p:sp>
        <p:nvSpPr>
          <p:cNvPr id="6" name="Espaço Reservado para Rodapé 21"/>
          <p:cNvSpPr>
            <a:spLocks noGrp="1"/>
          </p:cNvSpPr>
          <p:nvPr>
            <p:ph type="ftr" sz="quarter" idx="11"/>
          </p:nvPr>
        </p:nvSpPr>
        <p:spPr/>
        <p:txBody>
          <a:bodyPr/>
          <a:lstStyle>
            <a:lvl1pPr>
              <a:defRPr/>
            </a:lvl1pPr>
          </a:lstStyle>
          <a:p>
            <a:pPr>
              <a:defRPr/>
            </a:pPr>
            <a:endParaRPr lang="pt-BR"/>
          </a:p>
        </p:txBody>
      </p:sp>
      <p:sp>
        <p:nvSpPr>
          <p:cNvPr id="7" name="Espaço Reservado para Número de Slide 17"/>
          <p:cNvSpPr>
            <a:spLocks noGrp="1"/>
          </p:cNvSpPr>
          <p:nvPr>
            <p:ph type="sldNum" sz="quarter" idx="12"/>
          </p:nvPr>
        </p:nvSpPr>
        <p:spPr/>
        <p:txBody>
          <a:bodyPr/>
          <a:lstStyle>
            <a:lvl1pPr>
              <a:defRPr/>
            </a:lvl1pPr>
          </a:lstStyle>
          <a:p>
            <a:pPr>
              <a:defRPr/>
            </a:pPr>
            <a:fld id="{0B07A1F8-C8C0-414A-B2A8-19655685AEA8}"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a:lstStyle>
            <a:lvl1pPr>
              <a:defRPr/>
            </a:lvl1pPr>
          </a:lstStyle>
          <a:p>
            <a:r>
              <a:rPr lang="pt-BR" smtClean="0"/>
              <a:t>Clique para editar o estilo do título mestre</a:t>
            </a:r>
            <a:endParaRPr lang="en-US"/>
          </a:p>
        </p:txBody>
      </p:sp>
      <p:sp>
        <p:nvSpPr>
          <p:cNvPr id="3" name="Espaço Reservado para Tex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pt-BR" smtClean="0"/>
              <a:t>Clique para editar os estilos do texto mestre</a:t>
            </a:r>
          </a:p>
        </p:txBody>
      </p:sp>
      <p:sp>
        <p:nvSpPr>
          <p:cNvPr id="4" name="Espaço Reservado para Tex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pt-BR" smtClean="0"/>
              <a:t>Clique para editar os estilos do texto mestre</a:t>
            </a:r>
          </a:p>
        </p:txBody>
      </p:sp>
      <p:sp>
        <p:nvSpPr>
          <p:cNvPr id="5" name="Espaço Reservado para Conteúd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6" name="Espaço Reservado para Conteúd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Espaço Reservado para Data 9"/>
          <p:cNvSpPr>
            <a:spLocks noGrp="1"/>
          </p:cNvSpPr>
          <p:nvPr>
            <p:ph type="dt" sz="half" idx="10"/>
          </p:nvPr>
        </p:nvSpPr>
        <p:spPr/>
        <p:txBody>
          <a:bodyPr/>
          <a:lstStyle>
            <a:lvl1pPr>
              <a:defRPr/>
            </a:lvl1pPr>
          </a:lstStyle>
          <a:p>
            <a:pPr>
              <a:defRPr/>
            </a:pPr>
            <a:endParaRPr lang="pt-BR"/>
          </a:p>
        </p:txBody>
      </p:sp>
      <p:sp>
        <p:nvSpPr>
          <p:cNvPr id="8" name="Espaço Reservado para Rodapé 21"/>
          <p:cNvSpPr>
            <a:spLocks noGrp="1"/>
          </p:cNvSpPr>
          <p:nvPr>
            <p:ph type="ftr" sz="quarter" idx="11"/>
          </p:nvPr>
        </p:nvSpPr>
        <p:spPr/>
        <p:txBody>
          <a:bodyPr/>
          <a:lstStyle>
            <a:lvl1pPr>
              <a:defRPr/>
            </a:lvl1pPr>
          </a:lstStyle>
          <a:p>
            <a:pPr>
              <a:defRPr/>
            </a:pPr>
            <a:endParaRPr lang="pt-BR"/>
          </a:p>
        </p:txBody>
      </p:sp>
      <p:sp>
        <p:nvSpPr>
          <p:cNvPr id="9" name="Espaço Reservado para Número de Slide 17"/>
          <p:cNvSpPr>
            <a:spLocks noGrp="1"/>
          </p:cNvSpPr>
          <p:nvPr>
            <p:ph type="sldNum" sz="quarter" idx="12"/>
          </p:nvPr>
        </p:nvSpPr>
        <p:spPr/>
        <p:txBody>
          <a:bodyPr/>
          <a:lstStyle>
            <a:lvl1pPr>
              <a:defRPr/>
            </a:lvl1pPr>
          </a:lstStyle>
          <a:p>
            <a:pPr>
              <a:defRPr/>
            </a:pPr>
            <a:fld id="{17AD2F75-2C84-42ED-B35C-F4441D5E89FC}"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pt-BR" smtClean="0"/>
              <a:t>Clique para editar o estilo do título mestre</a:t>
            </a:r>
            <a:endParaRPr lang="en-US"/>
          </a:p>
        </p:txBody>
      </p:sp>
      <p:sp>
        <p:nvSpPr>
          <p:cNvPr id="3" name="Espaço Reservado para Data 9"/>
          <p:cNvSpPr>
            <a:spLocks noGrp="1"/>
          </p:cNvSpPr>
          <p:nvPr>
            <p:ph type="dt" sz="half" idx="10"/>
          </p:nvPr>
        </p:nvSpPr>
        <p:spPr/>
        <p:txBody>
          <a:bodyPr/>
          <a:lstStyle>
            <a:lvl1pPr>
              <a:defRPr/>
            </a:lvl1pPr>
          </a:lstStyle>
          <a:p>
            <a:pPr>
              <a:defRPr/>
            </a:pPr>
            <a:endParaRPr lang="pt-BR"/>
          </a:p>
        </p:txBody>
      </p:sp>
      <p:sp>
        <p:nvSpPr>
          <p:cNvPr id="4" name="Espaço Reservado para Rodapé 21"/>
          <p:cNvSpPr>
            <a:spLocks noGrp="1"/>
          </p:cNvSpPr>
          <p:nvPr>
            <p:ph type="ftr" sz="quarter" idx="11"/>
          </p:nvPr>
        </p:nvSpPr>
        <p:spPr/>
        <p:txBody>
          <a:bodyPr/>
          <a:lstStyle>
            <a:lvl1pPr>
              <a:defRPr/>
            </a:lvl1pPr>
          </a:lstStyle>
          <a:p>
            <a:pPr>
              <a:defRPr/>
            </a:pPr>
            <a:endParaRPr lang="pt-BR"/>
          </a:p>
        </p:txBody>
      </p:sp>
      <p:sp>
        <p:nvSpPr>
          <p:cNvPr id="5" name="Espaço Reservado para Número de Slide 17"/>
          <p:cNvSpPr>
            <a:spLocks noGrp="1"/>
          </p:cNvSpPr>
          <p:nvPr>
            <p:ph type="sldNum" sz="quarter" idx="12"/>
          </p:nvPr>
        </p:nvSpPr>
        <p:spPr/>
        <p:txBody>
          <a:bodyPr/>
          <a:lstStyle>
            <a:lvl1pPr>
              <a:defRPr/>
            </a:lvl1pPr>
          </a:lstStyle>
          <a:p>
            <a:pPr>
              <a:defRPr/>
            </a:pPr>
            <a:fld id="{910D404E-3F04-4221-A3BC-C41DAB33CB06}"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9"/>
          <p:cNvSpPr>
            <a:spLocks noGrp="1"/>
          </p:cNvSpPr>
          <p:nvPr>
            <p:ph type="dt" sz="half" idx="10"/>
          </p:nvPr>
        </p:nvSpPr>
        <p:spPr/>
        <p:txBody>
          <a:bodyPr/>
          <a:lstStyle>
            <a:lvl1pPr>
              <a:defRPr/>
            </a:lvl1pPr>
          </a:lstStyle>
          <a:p>
            <a:pPr>
              <a:defRPr/>
            </a:pPr>
            <a:endParaRPr lang="pt-BR"/>
          </a:p>
        </p:txBody>
      </p:sp>
      <p:sp>
        <p:nvSpPr>
          <p:cNvPr id="3" name="Espaço Reservado para Rodapé 21"/>
          <p:cNvSpPr>
            <a:spLocks noGrp="1"/>
          </p:cNvSpPr>
          <p:nvPr>
            <p:ph type="ftr" sz="quarter" idx="11"/>
          </p:nvPr>
        </p:nvSpPr>
        <p:spPr/>
        <p:txBody>
          <a:bodyPr/>
          <a:lstStyle>
            <a:lvl1pPr>
              <a:defRPr/>
            </a:lvl1pPr>
          </a:lstStyle>
          <a:p>
            <a:pPr>
              <a:defRPr/>
            </a:pPr>
            <a:endParaRPr lang="pt-BR"/>
          </a:p>
        </p:txBody>
      </p:sp>
      <p:sp>
        <p:nvSpPr>
          <p:cNvPr id="4" name="Espaço Reservado para Número de Slide 17"/>
          <p:cNvSpPr>
            <a:spLocks noGrp="1"/>
          </p:cNvSpPr>
          <p:nvPr>
            <p:ph type="sldNum" sz="quarter" idx="12"/>
          </p:nvPr>
        </p:nvSpPr>
        <p:spPr/>
        <p:txBody>
          <a:bodyPr/>
          <a:lstStyle>
            <a:lvl1pPr>
              <a:defRPr/>
            </a:lvl1pPr>
          </a:lstStyle>
          <a:p>
            <a:pPr>
              <a:defRPr/>
            </a:pPr>
            <a:fld id="{12C8604C-18A3-4F14-83F3-5EF88ABB4F97}"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pt-BR" smtClean="0"/>
              <a:t>Clique para editar o estilo do título mestre</a:t>
            </a:r>
            <a:endParaRPr lang="en-US"/>
          </a:p>
        </p:txBody>
      </p:sp>
      <p:sp>
        <p:nvSpPr>
          <p:cNvPr id="3" name="Espaço Reservado para Tex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pt-BR" smtClean="0"/>
              <a:t>Clique para editar os estilos do texto mestre</a:t>
            </a:r>
          </a:p>
        </p:txBody>
      </p:sp>
      <p:sp>
        <p:nvSpPr>
          <p:cNvPr id="4" name="Espaço Reservado para Conteúd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9"/>
          <p:cNvSpPr>
            <a:spLocks noGrp="1"/>
          </p:cNvSpPr>
          <p:nvPr>
            <p:ph type="dt" sz="half" idx="10"/>
          </p:nvPr>
        </p:nvSpPr>
        <p:spPr/>
        <p:txBody>
          <a:bodyPr/>
          <a:lstStyle>
            <a:lvl1pPr>
              <a:defRPr/>
            </a:lvl1pPr>
          </a:lstStyle>
          <a:p>
            <a:pPr>
              <a:defRPr/>
            </a:pPr>
            <a:endParaRPr lang="pt-BR"/>
          </a:p>
        </p:txBody>
      </p:sp>
      <p:sp>
        <p:nvSpPr>
          <p:cNvPr id="6" name="Espaço Reservado para Rodapé 21"/>
          <p:cNvSpPr>
            <a:spLocks noGrp="1"/>
          </p:cNvSpPr>
          <p:nvPr>
            <p:ph type="ftr" sz="quarter" idx="11"/>
          </p:nvPr>
        </p:nvSpPr>
        <p:spPr/>
        <p:txBody>
          <a:bodyPr/>
          <a:lstStyle>
            <a:lvl1pPr>
              <a:defRPr/>
            </a:lvl1pPr>
          </a:lstStyle>
          <a:p>
            <a:pPr>
              <a:defRPr/>
            </a:pPr>
            <a:endParaRPr lang="pt-BR"/>
          </a:p>
        </p:txBody>
      </p:sp>
      <p:sp>
        <p:nvSpPr>
          <p:cNvPr id="7" name="Espaço Reservado para Número de Slide 17"/>
          <p:cNvSpPr>
            <a:spLocks noGrp="1"/>
          </p:cNvSpPr>
          <p:nvPr>
            <p:ph type="sldNum" sz="quarter" idx="12"/>
          </p:nvPr>
        </p:nvSpPr>
        <p:spPr/>
        <p:txBody>
          <a:bodyPr/>
          <a:lstStyle>
            <a:lvl1pPr>
              <a:defRPr/>
            </a:lvl1pPr>
          </a:lstStyle>
          <a:p>
            <a:pPr>
              <a:defRPr/>
            </a:pPr>
            <a:fld id="{28D69098-EA6B-4507-9E95-364AC49B1AFD}"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5" name="Retângulo com Único Canto Aparado e Arredondado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riângulo retângulo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orma livre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orma livre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Título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pt-BR" smtClean="0"/>
              <a:t>Clique para editar o estilo do título mestre</a:t>
            </a:r>
            <a:endParaRPr lang="en-US"/>
          </a:p>
        </p:txBody>
      </p:sp>
      <p:sp>
        <p:nvSpPr>
          <p:cNvPr id="4" name="Espaço Reservado para Texto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pt-BR" smtClean="0"/>
              <a:t>Clique para editar os estilos do texto mestre</a:t>
            </a:r>
          </a:p>
        </p:txBody>
      </p:sp>
      <p:sp>
        <p:nvSpPr>
          <p:cNvPr id="3" name="Espaço Reservado para Imagem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pt-BR" noProof="0" smtClean="0"/>
              <a:t>Clique no ícone para adicionar uma imagem</a:t>
            </a:r>
            <a:endParaRPr lang="en-US" noProof="0" dirty="0"/>
          </a:p>
        </p:txBody>
      </p:sp>
      <p:sp>
        <p:nvSpPr>
          <p:cNvPr id="9" name="Espaço Reservado para Data 4"/>
          <p:cNvSpPr>
            <a:spLocks noGrp="1"/>
          </p:cNvSpPr>
          <p:nvPr>
            <p:ph type="dt" sz="half" idx="10"/>
          </p:nvPr>
        </p:nvSpPr>
        <p:spPr/>
        <p:txBody>
          <a:bodyPr/>
          <a:lstStyle>
            <a:lvl1pPr>
              <a:defRPr/>
            </a:lvl1pPr>
          </a:lstStyle>
          <a:p>
            <a:pPr>
              <a:defRPr/>
            </a:pPr>
            <a:endParaRPr lang="pt-BR"/>
          </a:p>
        </p:txBody>
      </p:sp>
      <p:sp>
        <p:nvSpPr>
          <p:cNvPr id="10" name="Espaço Reservado para Rodapé 5"/>
          <p:cNvSpPr>
            <a:spLocks noGrp="1"/>
          </p:cNvSpPr>
          <p:nvPr>
            <p:ph type="ftr" sz="quarter" idx="11"/>
          </p:nvPr>
        </p:nvSpPr>
        <p:spPr/>
        <p:txBody>
          <a:bodyPr/>
          <a:lstStyle>
            <a:lvl1pPr>
              <a:defRPr/>
            </a:lvl1pPr>
          </a:lstStyle>
          <a:p>
            <a:pPr>
              <a:defRPr/>
            </a:pPr>
            <a:endParaRPr lang="pt-BR"/>
          </a:p>
        </p:txBody>
      </p:sp>
      <p:sp>
        <p:nvSpPr>
          <p:cNvPr id="11" name="Espaço Reservado para Número de Slide 6"/>
          <p:cNvSpPr>
            <a:spLocks noGrp="1"/>
          </p:cNvSpPr>
          <p:nvPr>
            <p:ph type="sldNum" sz="quarter" idx="12"/>
          </p:nvPr>
        </p:nvSpPr>
        <p:spPr>
          <a:xfrm>
            <a:off x="8077200" y="6356350"/>
            <a:ext cx="609600" cy="365125"/>
          </a:xfrm>
        </p:spPr>
        <p:txBody>
          <a:bodyPr/>
          <a:lstStyle>
            <a:lvl1pPr>
              <a:defRPr/>
            </a:lvl1pPr>
          </a:lstStyle>
          <a:p>
            <a:pPr>
              <a:defRPr/>
            </a:pPr>
            <a:fld id="{7FA8A213-4B94-4A71-93B6-987D21CC1D2F}"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a:stretch>
        </a:blipFill>
        <a:effectLst/>
      </p:bgPr>
    </p:bg>
    <p:spTree>
      <p:nvGrpSpPr>
        <p:cNvPr id="1" name=""/>
        <p:cNvGrpSpPr/>
        <p:nvPr/>
      </p:nvGrpSpPr>
      <p:grpSpPr>
        <a:xfrm>
          <a:off x="0" y="0"/>
          <a:ext cx="0" cy="0"/>
          <a:chOff x="0" y="0"/>
          <a:chExt cx="0" cy="0"/>
        </a:xfrm>
      </p:grpSpPr>
      <p:sp>
        <p:nvSpPr>
          <p:cNvPr id="7" name="Forma livre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orma livre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Espaço Reservado para Título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pt-BR" smtClean="0"/>
              <a:t>Clique para editar o estilo do título mestre</a:t>
            </a:r>
            <a:endParaRPr lang="en-US" smtClean="0"/>
          </a:p>
        </p:txBody>
      </p:sp>
      <p:sp>
        <p:nvSpPr>
          <p:cNvPr id="1029" name="Espaço Reservado para Texto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smtClean="0"/>
          </a:p>
        </p:txBody>
      </p:sp>
      <p:sp>
        <p:nvSpPr>
          <p:cNvPr id="10" name="Espaço Reservado para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pt-BR"/>
          </a:p>
        </p:txBody>
      </p:sp>
      <p:sp>
        <p:nvSpPr>
          <p:cNvPr id="22" name="Espaço Reservado para Rodapé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pt-BR"/>
          </a:p>
        </p:txBody>
      </p:sp>
      <p:sp>
        <p:nvSpPr>
          <p:cNvPr id="18" name="Espaço Reservado para Número de Slid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6732CD45-F7D1-41A2-90B2-7792EDA1EFFC}" type="slidenum">
              <a:rPr lang="pt-BR"/>
              <a:pPr>
                <a:defRPr/>
              </a:pPr>
              <a:t>‹nº›</a:t>
            </a:fld>
            <a:endParaRPr lang="pt-BR"/>
          </a:p>
        </p:txBody>
      </p:sp>
      <p:grpSp>
        <p:nvGrpSpPr>
          <p:cNvPr id="1033" name="Grupo 1"/>
          <p:cNvGrpSpPr>
            <a:grpSpLocks/>
          </p:cNvGrpSpPr>
          <p:nvPr/>
        </p:nvGrpSpPr>
        <p:grpSpPr bwMode="auto">
          <a:xfrm>
            <a:off x="-19050" y="203200"/>
            <a:ext cx="9180513" cy="647700"/>
            <a:chOff x="-19045" y="216550"/>
            <a:chExt cx="9180548" cy="649224"/>
          </a:xfrm>
        </p:grpSpPr>
        <p:sp>
          <p:nvSpPr>
            <p:cNvPr id="12" name="Forma liv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orma liv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944" r:id="rId1"/>
    <p:sldLayoutId id="2147483936" r:id="rId2"/>
    <p:sldLayoutId id="2147483945" r:id="rId3"/>
    <p:sldLayoutId id="2147483937" r:id="rId4"/>
    <p:sldLayoutId id="2147483938" r:id="rId5"/>
    <p:sldLayoutId id="2147483939" r:id="rId6"/>
    <p:sldLayoutId id="2147483940" r:id="rId7"/>
    <p:sldLayoutId id="2147483941" r:id="rId8"/>
    <p:sldLayoutId id="2147483946" r:id="rId9"/>
    <p:sldLayoutId id="2147483942" r:id="rId10"/>
    <p:sldLayoutId id="2147483943"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9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m 6" descr="1155576_79902602_2.jpg"/>
          <p:cNvPicPr>
            <a:picLocks noChangeAspect="1"/>
          </p:cNvPicPr>
          <p:nvPr/>
        </p:nvPicPr>
        <p:blipFill>
          <a:blip r:embed="rId2"/>
          <a:srcRect/>
          <a:stretch>
            <a:fillRect/>
          </a:stretch>
        </p:blipFill>
        <p:spPr bwMode="auto">
          <a:xfrm>
            <a:off x="2459038" y="928688"/>
            <a:ext cx="3541712" cy="3363912"/>
          </a:xfrm>
          <a:prstGeom prst="rect">
            <a:avLst/>
          </a:prstGeom>
          <a:noFill/>
          <a:ln w="9525">
            <a:noFill/>
            <a:miter lim="800000"/>
            <a:headEnd/>
            <a:tailEnd/>
          </a:ln>
        </p:spPr>
      </p:pic>
      <p:sp>
        <p:nvSpPr>
          <p:cNvPr id="8" name="Estrela de 5 pontas 7"/>
          <p:cNvSpPr/>
          <p:nvPr/>
        </p:nvSpPr>
        <p:spPr>
          <a:xfrm>
            <a:off x="3863029" y="3240444"/>
            <a:ext cx="214314" cy="200020"/>
          </a:xfrm>
          <a:prstGeom prst="star5">
            <a:avLst/>
          </a:prstGeom>
          <a:solidFill>
            <a:srgbClr val="FFFF00"/>
          </a:solidFill>
          <a:ln w="9525">
            <a:solidFill>
              <a:srgbClr val="FF0000"/>
            </a:solidFill>
          </a:ln>
          <a:effectLst>
            <a:glow rad="228600">
              <a:srgbClr val="FFFF00">
                <a:alpha val="40000"/>
              </a:srgbClr>
            </a:glow>
          </a:effectLst>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pt-B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etângulo 8"/>
          <p:cNvSpPr/>
          <p:nvPr/>
        </p:nvSpPr>
        <p:spPr>
          <a:xfrm>
            <a:off x="414083" y="2285992"/>
            <a:ext cx="7658379" cy="861774"/>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pt-BR" sz="5000" b="1" dirty="0">
                <a:ln w="11430"/>
                <a:effectLst>
                  <a:outerShdw blurRad="50800" dist="39000" dir="5460000" algn="tl">
                    <a:srgbClr val="000000">
                      <a:alpha val="38000"/>
                    </a:srgbClr>
                  </a:outerShdw>
                </a:effectLst>
                <a:latin typeface="+mj-lt"/>
              </a:rPr>
              <a:t>Associação Urântia do Brasil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5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Os Primeiros Anos</a:t>
            </a:r>
          </a:p>
        </p:txBody>
      </p:sp>
      <p:sp>
        <p:nvSpPr>
          <p:cNvPr id="5" name="CaixaDeTexto 4"/>
          <p:cNvSpPr txBox="1"/>
          <p:nvPr/>
        </p:nvSpPr>
        <p:spPr>
          <a:xfrm>
            <a:off x="285750" y="1285875"/>
            <a:ext cx="8858250" cy="3816350"/>
          </a:xfrm>
          <a:prstGeom prst="rect">
            <a:avLst/>
          </a:prstGeom>
          <a:noFill/>
        </p:spPr>
        <p:txBody>
          <a:bodyPr>
            <a:spAutoFit/>
          </a:bodyPr>
          <a:lstStyle/>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Alexandria;</a:t>
            </a:r>
          </a:p>
          <a:p>
            <a:pPr marL="539550" lvl="1" indent="-514350">
              <a:buFont typeface="Wingdings" pitchFamily="2" charset="2"/>
              <a:buChar char="ü"/>
              <a:defRPr/>
            </a:pP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Os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descendentes</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de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Iknaton</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endPar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endParaRPr>
          </a:p>
          <a:p>
            <a:pPr marL="539550" lvl="1" indent="-514350">
              <a:buFont typeface="Wingdings" pitchFamily="2" charset="2"/>
              <a:buChar char="ü"/>
              <a:defRPr/>
            </a:pPr>
            <a:r>
              <a:rPr lang="pt-BR"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Um presente muito especial;</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 retorno a Belém;</a:t>
            </a:r>
          </a:p>
          <a:p>
            <a:pPr marL="539550" lvl="1" indent="-514350">
              <a:buFont typeface="Wingdings" pitchFamily="2" charset="2"/>
              <a:buChar char="ü"/>
              <a:defRPr/>
            </a:pP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preferência</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de Maria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por</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Belém</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endPar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endParaRP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José escolhe voltar para Nazaré;</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Nasce Tiago, 2 de Abril de 3 a.C.</a:t>
            </a:r>
          </a:p>
          <a:p>
            <a:pPr marL="539550" lvl="1" indent="-514350">
              <a:buFont typeface="Wingdings" pitchFamily="2" charset="2"/>
              <a:buChar char="ü"/>
              <a:defRPr/>
            </a:pP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decisão</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pelo</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segredo</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amizade</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com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Jacó</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epidemia</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em</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Nazaré</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Os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primeiros</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contatos</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com as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caravanas</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endPar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endParaRPr>
          </a:p>
        </p:txBody>
      </p:sp>
      <p:pic>
        <p:nvPicPr>
          <p:cNvPr id="6" name="Imagem 5" descr="torah.jpg"/>
          <p:cNvPicPr>
            <a:picLocks noChangeAspect="1"/>
          </p:cNvPicPr>
          <p:nvPr/>
        </p:nvPicPr>
        <p:blipFill>
          <a:blip r:embed="rId3"/>
          <a:stretch>
            <a:fillRect/>
          </a:stretch>
        </p:blipFill>
        <p:spPr>
          <a:xfrm>
            <a:off x="5214942" y="1643050"/>
            <a:ext cx="3443371" cy="2571768"/>
          </a:xfrm>
          <a:prstGeom prst="rect">
            <a:avLst/>
          </a:prstGeom>
          <a:solidFill>
            <a:srgbClr val="FFFFFF">
              <a:shade val="85000"/>
            </a:srgbClr>
          </a:solidFill>
          <a:ln w="1270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1214438"/>
            <a:ext cx="8572500" cy="4494212"/>
          </a:xfrm>
          <a:prstGeom prst="rect">
            <a:avLst/>
          </a:prstGeom>
          <a:noFill/>
        </p:spPr>
        <p:txBody>
          <a:bodyPr>
            <a:spAutoFit/>
          </a:bodyPr>
          <a:lstStyle/>
          <a:p>
            <a:pPr algn="ctr">
              <a:defRPr/>
            </a:pPr>
            <a:r>
              <a:rPr lang="pt-BR" sz="2200" dirty="0">
                <a:latin typeface="+mj-lt"/>
              </a:rPr>
              <a:t> 123:0:3  1355¶3</a:t>
            </a:r>
          </a:p>
          <a:p>
            <a:pPr algn="ctr">
              <a:defRPr/>
            </a:pPr>
            <a:r>
              <a:rPr lang="pt-BR" sz="2200" dirty="0">
                <a:latin typeface="+mj-lt"/>
              </a:rPr>
              <a:t>Durante os dois anos em que permaneceram em Alexandria, Jesus desfrutou de boa saúde e continuou crescendo normalmente. Afora uns poucos amigos e parentes não se contou a ninguém sobre Jesus ser um “filho prometido”. </a:t>
            </a:r>
          </a:p>
          <a:p>
            <a:pPr algn="ctr">
              <a:defRPr/>
            </a:pPr>
            <a:endParaRPr lang="pt-BR" sz="2200" dirty="0">
              <a:latin typeface="+mj-lt"/>
            </a:endParaRPr>
          </a:p>
          <a:p>
            <a:pPr algn="ctr">
              <a:defRPr/>
            </a:pPr>
            <a:r>
              <a:rPr lang="pt-BR" sz="2200" dirty="0">
                <a:latin typeface="+mj-lt"/>
              </a:rPr>
              <a:t>Um dos parentes de José revelou isso a alguns amigos em </a:t>
            </a:r>
            <a:r>
              <a:rPr lang="pt-BR" sz="2200" dirty="0" err="1">
                <a:latin typeface="+mj-lt"/>
              </a:rPr>
              <a:t>Mênfis</a:t>
            </a:r>
            <a:r>
              <a:rPr lang="pt-BR" sz="2200" dirty="0">
                <a:latin typeface="+mj-lt"/>
              </a:rPr>
              <a:t>, descendentes distantes de </a:t>
            </a:r>
            <a:r>
              <a:rPr lang="pt-BR" sz="2200" dirty="0" err="1">
                <a:latin typeface="+mj-lt"/>
              </a:rPr>
              <a:t>Iknaton</a:t>
            </a:r>
            <a:r>
              <a:rPr lang="pt-BR" sz="2200" dirty="0">
                <a:latin typeface="+mj-lt"/>
              </a:rPr>
              <a:t>, e eles, com um pequeno grupo de crentes de Alexandria, reuniram-se na casa palaciana dos parentes benfeitores de José, pouco tempo antes do retorno à Palestina, para dar os melhores votos à família de Nazaré e para prestar os seus respeitos à criança. Nessa ocasião os amigos reunidos presentearam a Jesus com uma cópia completa da tradução grega das escrituras dos hebreus. </a:t>
            </a:r>
          </a:p>
        </p:txBody>
      </p:sp>
      <p:sp>
        <p:nvSpPr>
          <p:cNvPr id="4"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As Escrituras em Grego</a:t>
            </a:r>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Jesus uma constante interrogação"/>
          <p:cNvPicPr>
            <a:picLocks noChangeAspect="1" noChangeArrowheads="1"/>
          </p:cNvPicPr>
          <p:nvPr/>
        </p:nvPicPr>
        <p:blipFill>
          <a:blip r:embed="rId3"/>
          <a:srcRect/>
          <a:stretch>
            <a:fillRect/>
          </a:stretch>
        </p:blipFill>
        <p:spPr bwMode="auto">
          <a:xfrm>
            <a:off x="5000628" y="1315764"/>
            <a:ext cx="3500462" cy="3256244"/>
          </a:xfrm>
          <a:prstGeom prst="rect">
            <a:avLst/>
          </a:prstGeom>
          <a:solidFill>
            <a:srgbClr val="FFFFFF">
              <a:shade val="85000"/>
            </a:srgbClr>
          </a:solidFill>
          <a:ln w="1270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8069"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5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Quinto Ano – 2 a.C</a:t>
            </a:r>
          </a:p>
        </p:txBody>
      </p:sp>
      <p:sp>
        <p:nvSpPr>
          <p:cNvPr id="5" name="CaixaDeTexto 4"/>
          <p:cNvSpPr txBox="1"/>
          <p:nvPr/>
        </p:nvSpPr>
        <p:spPr>
          <a:xfrm>
            <a:off x="285750" y="1285875"/>
            <a:ext cx="8858250" cy="3140075"/>
          </a:xfrm>
          <a:prstGeom prst="rect">
            <a:avLst/>
          </a:prstGeom>
          <a:noFill/>
        </p:spPr>
        <p:txBody>
          <a:bodyPr>
            <a:spAutoFit/>
          </a:bodyPr>
          <a:lstStyle/>
          <a:p>
            <a:pPr marL="539550" lvl="1" indent="-514350">
              <a:buFont typeface="Wingdings" pitchFamily="2" charset="2"/>
              <a:buChar char="ü"/>
              <a:defRPr/>
            </a:pPr>
            <a:r>
              <a:rPr lang="en-US"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a:t>
            </a:r>
            <a:r>
              <a:rPr lang="en-US" sz="2200" b="1"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primeira</a:t>
            </a:r>
            <a:r>
              <a:rPr lang="en-US"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b="1"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decisão</a:t>
            </a:r>
            <a:r>
              <a:rPr lang="en-US"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moral</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e</a:t>
            </a:r>
            <a:endPar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endParaRP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chegada do Ajustador;</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Nasce Miriam, em 11 de Julho;</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Jesus faz muitas perguntas;</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José constrói a loja de reparos;</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Um leve distúrbio digestivo;</a:t>
            </a:r>
          </a:p>
          <a:p>
            <a:pPr marL="539550" lvl="1" indent="-514350">
              <a:buFont typeface="Wingdings" pitchFamily="2" charset="2"/>
              <a:buChar char="ü"/>
              <a:defRPr/>
            </a:pP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superproteção</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de Maria;</a:t>
            </a:r>
            <a:endPar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endParaRP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Menino normal e saudável;</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Ávido por conhecimento;</a:t>
            </a:r>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1214438"/>
            <a:ext cx="8572500" cy="4154487"/>
          </a:xfrm>
          <a:prstGeom prst="rect">
            <a:avLst/>
          </a:prstGeom>
          <a:noFill/>
        </p:spPr>
        <p:txBody>
          <a:bodyPr>
            <a:spAutoFit/>
          </a:bodyPr>
          <a:lstStyle/>
          <a:p>
            <a:pPr algn="ctr">
              <a:defRPr/>
            </a:pPr>
            <a:r>
              <a:rPr lang="pt-BR" sz="2200" dirty="0">
                <a:latin typeface="+mj-lt"/>
              </a:rPr>
              <a:t>  123:2:1  1357¶5</a:t>
            </a:r>
          </a:p>
          <a:p>
            <a:pPr algn="ctr">
              <a:defRPr/>
            </a:pPr>
            <a:endParaRPr lang="pt-BR" sz="2200" dirty="0">
              <a:latin typeface="+mj-lt"/>
            </a:endParaRPr>
          </a:p>
          <a:p>
            <a:pPr algn="ctr">
              <a:defRPr/>
            </a:pPr>
            <a:r>
              <a:rPr lang="pt-BR" sz="2200" dirty="0">
                <a:latin typeface="+mj-lt"/>
              </a:rPr>
              <a:t>Pouco mais de um ano depois do retorno a Nazaré, o menino Jesus chegou à idade da sua primeira decisão moral pessoal sincera; e um Ajustador do Pensamento veio residir nele, uma dádiva divina do Pai do Paraíso, que tinha há algum tempo atrás servido com </a:t>
            </a:r>
            <a:r>
              <a:rPr lang="pt-BR" sz="2200" dirty="0" err="1">
                <a:latin typeface="+mj-lt"/>
              </a:rPr>
              <a:t>Maquiventa</a:t>
            </a:r>
            <a:r>
              <a:rPr lang="pt-BR" sz="2200" dirty="0">
                <a:latin typeface="+mj-lt"/>
              </a:rPr>
              <a:t> Melquisedeque, ganhando assim a experiência de funcionar em ligação com a encarnação de um ser </a:t>
            </a:r>
            <a:r>
              <a:rPr lang="pt-BR" sz="2200" dirty="0" err="1">
                <a:latin typeface="+mj-lt"/>
              </a:rPr>
              <a:t>supramortal</a:t>
            </a:r>
            <a:r>
              <a:rPr lang="pt-BR" sz="2200" dirty="0">
                <a:latin typeface="+mj-lt"/>
              </a:rPr>
              <a:t>, vivendo à semelhança </a:t>
            </a:r>
          </a:p>
          <a:p>
            <a:pPr algn="ctr">
              <a:defRPr/>
            </a:pPr>
            <a:r>
              <a:rPr lang="pt-BR" sz="2200" dirty="0">
                <a:latin typeface="+mj-lt"/>
              </a:rPr>
              <a:t>da carne mortal. </a:t>
            </a:r>
          </a:p>
          <a:p>
            <a:pPr algn="ctr">
              <a:defRPr/>
            </a:pPr>
            <a:endParaRPr lang="pt-BR" sz="2200" dirty="0">
              <a:latin typeface="+mj-lt"/>
            </a:endParaRPr>
          </a:p>
          <a:p>
            <a:pPr algn="ctr">
              <a:defRPr/>
            </a:pPr>
            <a:r>
              <a:rPr lang="pt-BR" sz="2200" dirty="0">
                <a:latin typeface="+mj-lt"/>
              </a:rPr>
              <a:t>Esse acontecimento deu-se aos 11 de fevereiro, do ano 2 a. C. </a:t>
            </a:r>
          </a:p>
          <a:p>
            <a:pPr algn="ctr">
              <a:defRPr/>
            </a:pPr>
            <a:endParaRPr lang="pt-BR" sz="2200" dirty="0">
              <a:latin typeface="+mj-lt"/>
            </a:endParaRPr>
          </a:p>
        </p:txBody>
      </p:sp>
      <p:sp>
        <p:nvSpPr>
          <p:cNvPr id="4"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Ajustador do Pensamento</a:t>
            </a:r>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5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Sexto Ano – 1 a.C</a:t>
            </a:r>
          </a:p>
        </p:txBody>
      </p:sp>
      <p:sp>
        <p:nvSpPr>
          <p:cNvPr id="5" name="CaixaDeTexto 4"/>
          <p:cNvSpPr txBox="1"/>
          <p:nvPr/>
        </p:nvSpPr>
        <p:spPr>
          <a:xfrm>
            <a:off x="285750" y="1285875"/>
            <a:ext cx="8858250" cy="4154488"/>
          </a:xfrm>
          <a:prstGeom prst="rect">
            <a:avLst/>
          </a:prstGeom>
          <a:noFill/>
        </p:spPr>
        <p:txBody>
          <a:bodyPr>
            <a:spAutoFit/>
          </a:bodyPr>
          <a:lstStyle/>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Sabia falar o aramaico; </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Começa a aprender o grego;</a:t>
            </a:r>
          </a:p>
          <a:p>
            <a:pPr marL="539550" lvl="1" indent="-514350">
              <a:buFont typeface="Wingdings" pitchFamily="2" charset="2"/>
              <a:buChar char="ü"/>
              <a:defRPr/>
            </a:pPr>
            <a:r>
              <a:rPr lang="pt-BR"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 terremoto em Nazaré;</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As perguntas continuam;</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História, religião, rituais e sermões;</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 1º encontro de Jesus e João;</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As orações pouco formais de Jesus;</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José cede a loja aos seus irmãos; e</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Torna-se um empreiteiro;</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As viagens com José;</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 estudo das plantas de flores de dia;</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As estrelas, à noite;</a:t>
            </a:r>
          </a:p>
        </p:txBody>
      </p:sp>
      <p:pic>
        <p:nvPicPr>
          <p:cNvPr id="6" name="Imagem 5" descr="jesuscriança-2.jpg"/>
          <p:cNvPicPr>
            <a:picLocks noChangeAspect="1"/>
          </p:cNvPicPr>
          <p:nvPr/>
        </p:nvPicPr>
        <p:blipFill>
          <a:blip r:embed="rId3"/>
          <a:stretch>
            <a:fillRect/>
          </a:stretch>
        </p:blipFill>
        <p:spPr>
          <a:xfrm>
            <a:off x="5506242" y="1413044"/>
            <a:ext cx="2994848" cy="41590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1214438"/>
            <a:ext cx="8572500" cy="4494212"/>
          </a:xfrm>
          <a:prstGeom prst="rect">
            <a:avLst/>
          </a:prstGeom>
          <a:noFill/>
        </p:spPr>
        <p:txBody>
          <a:bodyPr>
            <a:spAutoFit/>
          </a:bodyPr>
          <a:lstStyle/>
          <a:p>
            <a:pPr algn="ctr">
              <a:defRPr/>
            </a:pPr>
            <a:r>
              <a:rPr lang="pt-BR" sz="2200" dirty="0">
                <a:latin typeface="+mj-lt"/>
              </a:rPr>
              <a:t>123:3:2  1359¶3   </a:t>
            </a:r>
          </a:p>
          <a:p>
            <a:pPr algn="ctr">
              <a:defRPr/>
            </a:pPr>
            <a:r>
              <a:rPr lang="pt-BR" sz="2200" dirty="0">
                <a:latin typeface="+mj-lt"/>
              </a:rPr>
              <a:t>O primeiro grande choque de Jesus, na sua vida de menino, ocorreu quando ele não tinha ainda seis anos. Queria parecer ao menino que o seu pai – ou, ao menos, o seu pai e a sua mãe, juntos – tudo soubessem. </a:t>
            </a:r>
          </a:p>
          <a:p>
            <a:pPr algn="ctr">
              <a:defRPr/>
            </a:pPr>
            <a:endParaRPr lang="pt-BR" sz="2200" dirty="0">
              <a:latin typeface="+mj-lt"/>
            </a:endParaRPr>
          </a:p>
          <a:p>
            <a:pPr algn="ctr">
              <a:defRPr/>
            </a:pPr>
            <a:r>
              <a:rPr lang="pt-BR" sz="2200" dirty="0">
                <a:latin typeface="+mj-lt"/>
              </a:rPr>
              <a:t>E imaginem, pois, a surpresa desse garoto inquisitivo quando, ao perguntar ao seu pai sobre a causa de um pequeno terremoto que acabara de ocorrer, escutou de José: “Meu filho, eu realmente não sei”. Assim começou aquela longa e desconcertante desilusão de Jesus ao descobrir que os seus pais terrenos não eram todo-sábios nem todo-conhecedores. </a:t>
            </a:r>
          </a:p>
          <a:p>
            <a:pPr algn="ctr">
              <a:defRPr/>
            </a:pPr>
            <a:endParaRPr lang="pt-BR" sz="2200" dirty="0">
              <a:latin typeface="+mj-lt"/>
            </a:endParaRPr>
          </a:p>
          <a:p>
            <a:pPr algn="r">
              <a:defRPr/>
            </a:pPr>
            <a:r>
              <a:rPr lang="pt-BR" sz="2200" dirty="0">
                <a:latin typeface="+mj-lt"/>
              </a:rPr>
              <a:t>Continua...</a:t>
            </a:r>
          </a:p>
        </p:txBody>
      </p:sp>
      <p:sp>
        <p:nvSpPr>
          <p:cNvPr id="4"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Terremoto em Nazaré</a:t>
            </a:r>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1214438"/>
            <a:ext cx="8572500" cy="4494212"/>
          </a:xfrm>
          <a:prstGeom prst="rect">
            <a:avLst/>
          </a:prstGeom>
          <a:noFill/>
        </p:spPr>
        <p:txBody>
          <a:bodyPr>
            <a:spAutoFit/>
          </a:bodyPr>
          <a:lstStyle/>
          <a:p>
            <a:pPr algn="ctr">
              <a:defRPr/>
            </a:pPr>
            <a:r>
              <a:rPr lang="pt-BR" sz="2200" dirty="0">
                <a:latin typeface="+mj-lt"/>
              </a:rPr>
              <a:t> 123:3:3  1359¶4</a:t>
            </a:r>
          </a:p>
          <a:p>
            <a:pPr algn="ctr">
              <a:defRPr/>
            </a:pPr>
            <a:r>
              <a:rPr lang="pt-BR" sz="2200" dirty="0">
                <a:latin typeface="+mj-lt"/>
              </a:rPr>
              <a:t>O primeiro pensamento de José foi dizer a Jesus que o terremoto havia sido causado por Deus, mas uma reflexão momentânea aconselhou-o que essa resposta iria imediatamente provocar outras perguntas ainda mais embaraçosas. Mesmo em uma idade tão tenra era muito difícil responder às perguntas de Jesus sobre os fenômenos físicos ou sociais, dizendo a ele sem pensar que Deus ou que o diabo eram responsáveis. </a:t>
            </a:r>
          </a:p>
          <a:p>
            <a:pPr algn="ctr">
              <a:defRPr/>
            </a:pPr>
            <a:endParaRPr lang="pt-BR" sz="2200" dirty="0">
              <a:latin typeface="+mj-lt"/>
            </a:endParaRPr>
          </a:p>
          <a:p>
            <a:pPr algn="ctr">
              <a:defRPr/>
            </a:pPr>
            <a:r>
              <a:rPr lang="pt-BR" sz="2200" dirty="0">
                <a:latin typeface="+mj-lt"/>
              </a:rPr>
              <a:t>Em harmonia com as crenças predominantes do povo judeu, Jesus estava disposto a aceitar a doutrina dos bons e dos maus espíritos como explicação possível dos fenômenos mentais e espirituais, mas, muito cedo, ele começou a duvidar de que essas influências não visíveis fossem responsáveis pelos acontecimentos físicos do mundo natural. </a:t>
            </a:r>
          </a:p>
        </p:txBody>
      </p:sp>
      <p:sp>
        <p:nvSpPr>
          <p:cNvPr id="4"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Terremoto em Nazaré</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5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Sétimo Ano – 1 d.C</a:t>
            </a:r>
          </a:p>
        </p:txBody>
      </p:sp>
      <p:sp>
        <p:nvSpPr>
          <p:cNvPr id="5" name="CaixaDeTexto 4"/>
          <p:cNvSpPr txBox="1"/>
          <p:nvPr/>
        </p:nvSpPr>
        <p:spPr>
          <a:xfrm>
            <a:off x="285750" y="1285875"/>
            <a:ext cx="8858250" cy="3478213"/>
          </a:xfrm>
          <a:prstGeom prst="rect">
            <a:avLst/>
          </a:prstGeom>
          <a:noFill/>
        </p:spPr>
        <p:txBody>
          <a:bodyPr>
            <a:spAutoFit/>
          </a:bodyPr>
          <a:lstStyle/>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Por que é proibido brincar no sábado?</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criação de pombos;</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Cai neve em Nazaré;</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Nasce José,  em 16 de Março;</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 ceramista </a:t>
            </a:r>
            <a:r>
              <a:rPr lang="pt-BR"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Natam</a:t>
            </a: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Continua o contato com as caravanas;</a:t>
            </a:r>
          </a:p>
          <a:p>
            <a:pPr marL="539550" lvl="1" indent="-514350">
              <a:buFont typeface="Wingdings" pitchFamily="2" charset="2"/>
              <a:buChar char="ü"/>
              <a:defRPr/>
            </a:pPr>
            <a:r>
              <a:rPr lang="pt-BR"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Jesus sofre um acidente na escada;</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Maria torna-se muito protetora;</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Aprende ordenhar, fazer queijo e tecer;</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Jesus inicia os estudos na Sinagoga;</a:t>
            </a:r>
          </a:p>
        </p:txBody>
      </p:sp>
      <p:pic>
        <p:nvPicPr>
          <p:cNvPr id="4" name="Imagem 3" descr="2502857227_f9bac7f706.jpg"/>
          <p:cNvPicPr>
            <a:picLocks noChangeAspect="1"/>
          </p:cNvPicPr>
          <p:nvPr/>
        </p:nvPicPr>
        <p:blipFill>
          <a:blip r:embed="rId3"/>
          <a:stretch>
            <a:fillRect/>
          </a:stretch>
        </p:blipFill>
        <p:spPr>
          <a:xfrm>
            <a:off x="5929322" y="1505040"/>
            <a:ext cx="2571768" cy="35670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1214438"/>
            <a:ext cx="8429625" cy="4494212"/>
          </a:xfrm>
          <a:prstGeom prst="rect">
            <a:avLst/>
          </a:prstGeom>
          <a:noFill/>
        </p:spPr>
        <p:txBody>
          <a:bodyPr>
            <a:spAutoFit/>
          </a:bodyPr>
          <a:lstStyle/>
          <a:p>
            <a:pPr algn="ctr">
              <a:defRPr/>
            </a:pPr>
            <a:r>
              <a:rPr lang="pt-BR" sz="2200" dirty="0">
                <a:latin typeface="+mj-lt"/>
              </a:rPr>
              <a:t> 123:4:5  1361¶5</a:t>
            </a:r>
          </a:p>
          <a:p>
            <a:pPr algn="ctr">
              <a:defRPr/>
            </a:pPr>
            <a:r>
              <a:rPr lang="pt-BR" sz="2200" dirty="0">
                <a:latin typeface="+mj-lt"/>
              </a:rPr>
              <a:t>O único acidente real que Jesus teve até essa época foi uma queda na escada do fundo, que levava até o quarto coberto de lona. Aconteceu em julho, durante uma tempestade de areia inesperada vinda do leste. Os ventos quentes, levando rajadas de areia fina, via de regra sopravam durante a estação das chuvas, especialmente em março e abril. Era extraordinário que se tivesse esse tipo de tempestade em julho. Quando a tempestade surgiu, Jesus estava no andar de cima da casa, brincando, como era o seu hábito, pois, durante grande parte da estação seca, era lá o seu local preferido. Ele ficou cego pela areia quando descia as escadas, e caiu. Depois desse acidente José construiu uma balaustrada em ambos os lados da escada. </a:t>
            </a:r>
          </a:p>
          <a:p>
            <a:pPr algn="r">
              <a:defRPr/>
            </a:pPr>
            <a:r>
              <a:rPr lang="pt-BR" sz="2200" dirty="0">
                <a:latin typeface="+mj-lt"/>
              </a:rPr>
              <a:t>Continua...</a:t>
            </a:r>
          </a:p>
        </p:txBody>
      </p:sp>
      <p:sp>
        <p:nvSpPr>
          <p:cNvPr id="4"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Acidente na Escada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1214438"/>
            <a:ext cx="8572500" cy="4154487"/>
          </a:xfrm>
          <a:prstGeom prst="rect">
            <a:avLst/>
          </a:prstGeom>
          <a:noFill/>
        </p:spPr>
        <p:txBody>
          <a:bodyPr>
            <a:spAutoFit/>
          </a:bodyPr>
          <a:lstStyle/>
          <a:p>
            <a:pPr algn="ctr">
              <a:defRPr/>
            </a:pPr>
            <a:r>
              <a:rPr lang="pt-BR" sz="2200" dirty="0">
                <a:latin typeface="+mj-lt"/>
              </a:rPr>
              <a:t>123:4:6  1361¶6</a:t>
            </a:r>
          </a:p>
          <a:p>
            <a:pPr algn="ctr">
              <a:defRPr/>
            </a:pPr>
            <a:r>
              <a:rPr lang="pt-BR" sz="2200" dirty="0">
                <a:latin typeface="+mj-lt"/>
              </a:rPr>
              <a:t>De nenhum modo esse acidente poderia ter sido impedido. </a:t>
            </a:r>
          </a:p>
          <a:p>
            <a:pPr algn="ctr">
              <a:defRPr/>
            </a:pPr>
            <a:r>
              <a:rPr lang="pt-BR" sz="2200" dirty="0">
                <a:latin typeface="+mj-lt"/>
              </a:rPr>
              <a:t>Não era de se acusar as criaturas intermediárias, guardiãs temporais dele, de negligência; um intermediário primário e um secundário haviam sido designados para cuidar do menino; nem o serafim guardião podia ser acusado. Simplesmente não podia ter sido evitado. Mas esse leve acidente tendo ocorrido enquanto José estava ausente, em </a:t>
            </a:r>
            <a:r>
              <a:rPr lang="pt-BR" sz="2200" dirty="0" err="1">
                <a:latin typeface="+mj-lt"/>
              </a:rPr>
              <a:t>En-dor</a:t>
            </a:r>
            <a:r>
              <a:rPr lang="pt-BR" sz="2200" dirty="0">
                <a:latin typeface="+mj-lt"/>
              </a:rPr>
              <a:t>, causou uma ansiedade tão grande na mente de Maria, que ela, agindo de um modo pouco sábio, tentou manter Jesus excessivamente perto de si durante alguns meses. </a:t>
            </a:r>
          </a:p>
          <a:p>
            <a:pPr algn="ctr">
              <a:defRPr/>
            </a:pPr>
            <a:endParaRPr lang="pt-BR" sz="2200" dirty="0">
              <a:latin typeface="+mj-lt"/>
            </a:endParaRPr>
          </a:p>
          <a:p>
            <a:pPr algn="r">
              <a:defRPr/>
            </a:pPr>
            <a:r>
              <a:rPr lang="pt-BR" sz="2200" dirty="0">
                <a:latin typeface="+mj-lt"/>
              </a:rPr>
              <a:t>Continua...</a:t>
            </a:r>
          </a:p>
        </p:txBody>
      </p:sp>
      <p:sp>
        <p:nvSpPr>
          <p:cNvPr id="4"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Acidente na Escada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ector de seta reta 8"/>
          <p:cNvCxnSpPr/>
          <p:nvPr/>
        </p:nvCxnSpPr>
        <p:spPr>
          <a:xfrm flipV="1">
            <a:off x="142875" y="714375"/>
            <a:ext cx="8786813" cy="592931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CaixaDeTexto 10"/>
          <p:cNvSpPr txBox="1"/>
          <p:nvPr/>
        </p:nvSpPr>
        <p:spPr>
          <a:xfrm>
            <a:off x="-357188" y="944563"/>
            <a:ext cx="10228263" cy="6186487"/>
          </a:xfrm>
          <a:prstGeom prst="rect">
            <a:avLst/>
          </a:prstGeom>
          <a:noFill/>
        </p:spPr>
        <p:txBody>
          <a:bodyPr>
            <a:spAutoFit/>
          </a:bodyPr>
          <a:lstStyle/>
          <a:p>
            <a:pPr>
              <a:defRPr/>
            </a:pPr>
            <a:r>
              <a:rPr lang="en-US" sz="900" b="1" dirty="0">
                <a:solidFill>
                  <a:srgbClr val="FF0000"/>
                </a:solidFill>
                <a:latin typeface="+mj-lt"/>
              </a:rPr>
              <a:t>	            							             	                        </a:t>
            </a:r>
            <a:r>
              <a:rPr lang="en-US" sz="900" b="1" dirty="0" err="1">
                <a:solidFill>
                  <a:srgbClr val="FF0000"/>
                </a:solidFill>
                <a:latin typeface="+mj-lt"/>
              </a:rPr>
              <a:t>Ascensão</a:t>
            </a:r>
            <a:endParaRPr lang="en-US" sz="900" b="1" dirty="0">
              <a:solidFill>
                <a:srgbClr val="FF0000"/>
              </a:solidFill>
              <a:latin typeface="+mj-lt"/>
            </a:endParaRPr>
          </a:p>
          <a:p>
            <a:pPr>
              <a:defRPr/>
            </a:pPr>
            <a:r>
              <a:rPr lang="en-US" sz="900" b="1" dirty="0">
                <a:solidFill>
                  <a:srgbClr val="FF0000"/>
                </a:solidFill>
                <a:latin typeface="+mj-lt"/>
              </a:rPr>
              <a:t>									                </a:t>
            </a:r>
            <a:r>
              <a:rPr lang="en-US" sz="900" b="1" dirty="0" err="1">
                <a:solidFill>
                  <a:srgbClr val="FF0000"/>
                </a:solidFill>
                <a:latin typeface="+mj-lt"/>
              </a:rPr>
              <a:t>Aparições</a:t>
            </a:r>
            <a:endParaRPr lang="en-US" sz="900" b="1" dirty="0">
              <a:solidFill>
                <a:srgbClr val="FF0000"/>
              </a:solidFill>
              <a:latin typeface="+mj-lt"/>
            </a:endParaRPr>
          </a:p>
          <a:p>
            <a:pPr>
              <a:defRPr/>
            </a:pPr>
            <a:r>
              <a:rPr lang="en-US" sz="900" b="1" dirty="0">
                <a:solidFill>
                  <a:srgbClr val="FF0000"/>
                </a:solidFill>
                <a:latin typeface="+mj-lt"/>
              </a:rPr>
              <a:t>									         </a:t>
            </a:r>
            <a:r>
              <a:rPr lang="en-US" sz="900" b="1" dirty="0" err="1">
                <a:solidFill>
                  <a:srgbClr val="FF0000"/>
                </a:solidFill>
                <a:latin typeface="+mj-lt"/>
              </a:rPr>
              <a:t>Ressurr</a:t>
            </a:r>
            <a:r>
              <a:rPr lang="en-US" sz="900" b="1" dirty="0">
                <a:solidFill>
                  <a:srgbClr val="FF0000"/>
                </a:solidFill>
                <a:latin typeface="+mj-lt"/>
              </a:rPr>
              <a:t>.</a:t>
            </a:r>
          </a:p>
          <a:p>
            <a:pPr>
              <a:defRPr/>
            </a:pPr>
            <a:r>
              <a:rPr lang="en-US" sz="900" b="1" dirty="0">
                <a:solidFill>
                  <a:srgbClr val="FF0000"/>
                </a:solidFill>
                <a:latin typeface="+mj-lt"/>
              </a:rPr>
              <a:t>									 </a:t>
            </a:r>
            <a:r>
              <a:rPr lang="en-US" sz="900" b="1" dirty="0" err="1">
                <a:solidFill>
                  <a:srgbClr val="FF0000"/>
                </a:solidFill>
                <a:latin typeface="+mj-lt"/>
              </a:rPr>
              <a:t>Morte</a:t>
            </a:r>
            <a:endParaRPr lang="en-US" sz="900" b="1" dirty="0">
              <a:solidFill>
                <a:srgbClr val="FF0000"/>
              </a:solidFill>
              <a:latin typeface="+mj-lt"/>
            </a:endParaRPr>
          </a:p>
          <a:p>
            <a:pPr>
              <a:defRPr/>
            </a:pPr>
            <a:r>
              <a:rPr lang="en-US" sz="900" b="1" dirty="0">
                <a:solidFill>
                  <a:srgbClr val="FF0000"/>
                </a:solidFill>
                <a:latin typeface="+mj-lt"/>
              </a:rPr>
              <a:t>								                             35 </a:t>
            </a:r>
            <a:r>
              <a:rPr lang="en-US" sz="900" b="1" dirty="0" err="1">
                <a:solidFill>
                  <a:srgbClr val="FF0000"/>
                </a:solidFill>
                <a:latin typeface="+mj-lt"/>
              </a:rPr>
              <a:t>anos</a:t>
            </a:r>
            <a:endParaRPr lang="en-US" sz="900" b="1" dirty="0">
              <a:solidFill>
                <a:srgbClr val="FF0000"/>
              </a:solidFill>
              <a:latin typeface="+mj-lt"/>
            </a:endParaRPr>
          </a:p>
          <a:p>
            <a:pPr>
              <a:defRPr/>
            </a:pPr>
            <a:r>
              <a:rPr lang="en-US" sz="900" b="1" dirty="0">
                <a:solidFill>
                  <a:srgbClr val="FF0000"/>
                </a:solidFill>
                <a:latin typeface="+mj-lt"/>
              </a:rPr>
              <a:t>								                     34 </a:t>
            </a:r>
            <a:r>
              <a:rPr lang="en-US" sz="900" b="1" dirty="0" err="1">
                <a:solidFill>
                  <a:srgbClr val="FF0000"/>
                </a:solidFill>
                <a:latin typeface="+mj-lt"/>
              </a:rPr>
              <a:t>anos</a:t>
            </a:r>
            <a:endParaRPr lang="en-US" sz="900" b="1" dirty="0">
              <a:solidFill>
                <a:srgbClr val="FF0000"/>
              </a:solidFill>
              <a:latin typeface="+mj-lt"/>
            </a:endParaRPr>
          </a:p>
          <a:p>
            <a:pPr>
              <a:defRPr/>
            </a:pPr>
            <a:r>
              <a:rPr lang="en-US" sz="900" b="1" dirty="0">
                <a:solidFill>
                  <a:srgbClr val="FF0000"/>
                </a:solidFill>
                <a:latin typeface="+mj-lt"/>
              </a:rPr>
              <a:t>								             33 </a:t>
            </a:r>
            <a:r>
              <a:rPr lang="en-US" sz="900" b="1" dirty="0" err="1">
                <a:solidFill>
                  <a:srgbClr val="FF0000"/>
                </a:solidFill>
                <a:latin typeface="+mj-lt"/>
              </a:rPr>
              <a:t>anos</a:t>
            </a:r>
            <a:endParaRPr lang="en-US" sz="900" b="1" dirty="0">
              <a:solidFill>
                <a:srgbClr val="FF0000"/>
              </a:solidFill>
              <a:latin typeface="+mj-lt"/>
            </a:endParaRPr>
          </a:p>
          <a:p>
            <a:pPr>
              <a:defRPr/>
            </a:pPr>
            <a:r>
              <a:rPr lang="en-US" sz="900" b="1" dirty="0">
                <a:solidFill>
                  <a:srgbClr val="FF0000"/>
                </a:solidFill>
                <a:latin typeface="+mj-lt"/>
              </a:rPr>
              <a:t>								     32 </a:t>
            </a:r>
            <a:r>
              <a:rPr lang="en-US" sz="900" b="1" dirty="0" err="1">
                <a:solidFill>
                  <a:srgbClr val="FF0000"/>
                </a:solidFill>
                <a:latin typeface="+mj-lt"/>
              </a:rPr>
              <a:t>anos</a:t>
            </a:r>
            <a:endParaRPr lang="en-US" sz="900" b="1" dirty="0">
              <a:solidFill>
                <a:srgbClr val="FF0000"/>
              </a:solidFill>
              <a:latin typeface="+mj-lt"/>
            </a:endParaRPr>
          </a:p>
          <a:p>
            <a:pPr>
              <a:defRPr/>
            </a:pPr>
            <a:r>
              <a:rPr lang="en-US" sz="900" b="1" dirty="0">
                <a:solidFill>
                  <a:schemeClr val="bg1">
                    <a:lumMod val="50000"/>
                  </a:schemeClr>
                </a:solidFill>
                <a:effectLst>
                  <a:outerShdw blurRad="38100" dist="38100" dir="2700000" algn="tl">
                    <a:srgbClr val="000000">
                      <a:alpha val="43137"/>
                    </a:srgbClr>
                  </a:outerShdw>
                </a:effectLst>
                <a:latin typeface="+mj-lt"/>
              </a:rPr>
              <a:t>							                                 </a:t>
            </a:r>
            <a:r>
              <a:rPr lang="en-US" sz="900" b="1" dirty="0">
                <a:effectLst>
                  <a:outerShdw blurRad="38100" dist="38100" dir="2700000" algn="tl">
                    <a:srgbClr val="000000">
                      <a:alpha val="43137"/>
                    </a:srgbClr>
                  </a:outerShdw>
                </a:effectLst>
                <a:latin typeface="+mj-lt"/>
              </a:rPr>
              <a:t>31 </a:t>
            </a:r>
            <a:r>
              <a:rPr lang="en-US" sz="900" b="1" dirty="0" err="1">
                <a:effectLst>
                  <a:outerShdw blurRad="38100" dist="38100" dir="2700000" algn="tl">
                    <a:srgbClr val="000000">
                      <a:alpha val="43137"/>
                    </a:srgbClr>
                  </a:outerShdw>
                </a:effectLst>
                <a:latin typeface="+mj-lt"/>
              </a:rPr>
              <a:t>anos</a:t>
            </a:r>
            <a:endParaRPr lang="en-US" sz="900" b="1" dirty="0">
              <a:effectLst>
                <a:outerShdw blurRad="38100" dist="38100" dir="2700000" algn="tl">
                  <a:srgbClr val="000000">
                    <a:alpha val="43137"/>
                  </a:srgbClr>
                </a:outerShdw>
              </a:effectLst>
              <a:latin typeface="+mj-lt"/>
            </a:endParaRPr>
          </a:p>
          <a:p>
            <a:pPr>
              <a:defRPr/>
            </a:pPr>
            <a:r>
              <a:rPr lang="en-US" sz="900" b="1" dirty="0">
                <a:effectLst>
                  <a:outerShdw blurRad="38100" dist="38100" dir="2700000" algn="tl">
                    <a:srgbClr val="000000">
                      <a:alpha val="43137"/>
                    </a:srgbClr>
                  </a:outerShdw>
                </a:effectLst>
                <a:latin typeface="+mj-lt"/>
              </a:rPr>
              <a:t>							                         30 </a:t>
            </a:r>
            <a:r>
              <a:rPr lang="en-US" sz="900" b="1" dirty="0" err="1">
                <a:effectLst>
                  <a:outerShdw blurRad="38100" dist="38100" dir="2700000" algn="tl">
                    <a:srgbClr val="000000">
                      <a:alpha val="43137"/>
                    </a:srgbClr>
                  </a:outerShdw>
                </a:effectLst>
                <a:latin typeface="+mj-lt"/>
              </a:rPr>
              <a:t>anos</a:t>
            </a:r>
            <a:endParaRPr lang="en-US" sz="900" b="1" dirty="0">
              <a:effectLst>
                <a:outerShdw blurRad="38100" dist="38100" dir="2700000" algn="tl">
                  <a:srgbClr val="000000">
                    <a:alpha val="43137"/>
                  </a:srgbClr>
                </a:outerShdw>
              </a:effectLst>
              <a:latin typeface="+mj-lt"/>
            </a:endParaRPr>
          </a:p>
          <a:p>
            <a:pPr>
              <a:defRPr/>
            </a:pPr>
            <a:r>
              <a:rPr lang="en-US" sz="900" b="1" dirty="0">
                <a:effectLst>
                  <a:outerShdw blurRad="38100" dist="38100" dir="2700000" algn="tl">
                    <a:srgbClr val="000000">
                      <a:alpha val="43137"/>
                    </a:srgbClr>
                  </a:outerShdw>
                </a:effectLst>
                <a:latin typeface="+mj-lt"/>
              </a:rPr>
              <a:t>							                 29 </a:t>
            </a:r>
            <a:r>
              <a:rPr lang="en-US" sz="900" b="1" dirty="0" err="1">
                <a:effectLst>
                  <a:outerShdw blurRad="38100" dist="38100" dir="2700000" algn="tl">
                    <a:srgbClr val="000000">
                      <a:alpha val="43137"/>
                    </a:srgbClr>
                  </a:outerShdw>
                </a:effectLst>
                <a:latin typeface="+mj-lt"/>
              </a:rPr>
              <a:t>anos</a:t>
            </a:r>
            <a:endParaRPr lang="en-US" sz="900" b="1" dirty="0">
              <a:effectLst>
                <a:outerShdw blurRad="38100" dist="38100" dir="2700000" algn="tl">
                  <a:srgbClr val="000000">
                    <a:alpha val="43137"/>
                  </a:srgbClr>
                </a:outerShdw>
              </a:effectLst>
              <a:latin typeface="+mj-lt"/>
            </a:endParaRPr>
          </a:p>
          <a:p>
            <a:pPr>
              <a:defRPr/>
            </a:pPr>
            <a:r>
              <a:rPr lang="en-US" sz="900" b="1" dirty="0">
                <a:effectLst>
                  <a:outerShdw blurRad="38100" dist="38100" dir="2700000" algn="tl">
                    <a:srgbClr val="000000">
                      <a:alpha val="43137"/>
                    </a:srgbClr>
                  </a:outerShdw>
                </a:effectLst>
                <a:latin typeface="+mj-lt"/>
              </a:rPr>
              <a:t>							         28 </a:t>
            </a:r>
            <a:r>
              <a:rPr lang="en-US" sz="900" b="1" dirty="0" err="1">
                <a:effectLst>
                  <a:outerShdw blurRad="38100" dist="38100" dir="2700000" algn="tl">
                    <a:srgbClr val="000000">
                      <a:alpha val="43137"/>
                    </a:srgbClr>
                  </a:outerShdw>
                </a:effectLst>
                <a:latin typeface="+mj-lt"/>
              </a:rPr>
              <a:t>anos</a:t>
            </a:r>
            <a:endParaRPr lang="en-US" sz="900" b="1" dirty="0">
              <a:effectLst>
                <a:outerShdw blurRad="38100" dist="38100" dir="2700000" algn="tl">
                  <a:srgbClr val="000000">
                    <a:alpha val="43137"/>
                  </a:srgbClr>
                </a:outerShdw>
              </a:effectLst>
              <a:latin typeface="+mj-lt"/>
            </a:endParaRPr>
          </a:p>
          <a:p>
            <a:pPr>
              <a:defRPr/>
            </a:pPr>
            <a:r>
              <a:rPr lang="en-US" sz="900" b="1" dirty="0">
                <a:effectLst>
                  <a:outerShdw blurRad="38100" dist="38100" dir="2700000" algn="tl">
                    <a:srgbClr val="000000">
                      <a:alpha val="43137"/>
                    </a:srgbClr>
                  </a:outerShdw>
                </a:effectLst>
                <a:latin typeface="+mj-lt"/>
              </a:rPr>
              <a:t>							 27 </a:t>
            </a:r>
            <a:r>
              <a:rPr lang="en-US" sz="900" b="1" dirty="0" err="1">
                <a:effectLst>
                  <a:outerShdw blurRad="38100" dist="38100" dir="2700000" algn="tl">
                    <a:srgbClr val="000000">
                      <a:alpha val="43137"/>
                    </a:srgbClr>
                  </a:outerShdw>
                </a:effectLst>
                <a:latin typeface="+mj-lt"/>
              </a:rPr>
              <a:t>anos</a:t>
            </a:r>
            <a:endParaRPr lang="en-US" sz="900" b="1" dirty="0">
              <a:effectLst>
                <a:outerShdw blurRad="38100" dist="38100" dir="2700000" algn="tl">
                  <a:srgbClr val="000000">
                    <a:alpha val="43137"/>
                  </a:srgbClr>
                </a:outerShdw>
              </a:effectLst>
              <a:latin typeface="+mj-lt"/>
            </a:endParaRPr>
          </a:p>
          <a:p>
            <a:pPr>
              <a:defRPr/>
            </a:pPr>
            <a:r>
              <a:rPr lang="en-US" sz="900" b="1" dirty="0">
                <a:effectLst>
                  <a:outerShdw blurRad="38100" dist="38100" dir="2700000" algn="tl">
                    <a:srgbClr val="000000">
                      <a:alpha val="43137"/>
                    </a:srgbClr>
                  </a:outerShdw>
                </a:effectLst>
                <a:latin typeface="+mj-lt"/>
              </a:rPr>
              <a:t>						                             26 </a:t>
            </a:r>
            <a:r>
              <a:rPr lang="en-US" sz="900" b="1" dirty="0" err="1">
                <a:effectLst>
                  <a:outerShdw blurRad="38100" dist="38100" dir="2700000" algn="tl">
                    <a:srgbClr val="000000">
                      <a:alpha val="43137"/>
                    </a:srgbClr>
                  </a:outerShdw>
                </a:effectLst>
                <a:latin typeface="+mj-lt"/>
              </a:rPr>
              <a:t>anos</a:t>
            </a:r>
            <a:endParaRPr lang="en-US" sz="900" b="1" dirty="0">
              <a:effectLst>
                <a:outerShdw blurRad="38100" dist="38100" dir="2700000" algn="tl">
                  <a:srgbClr val="000000">
                    <a:alpha val="43137"/>
                  </a:srgbClr>
                </a:outerShdw>
              </a:effectLst>
              <a:latin typeface="+mj-lt"/>
            </a:endParaRPr>
          </a:p>
          <a:p>
            <a:pPr>
              <a:defRPr/>
            </a:pPr>
            <a:r>
              <a:rPr lang="en-US" sz="900" b="1" dirty="0">
                <a:effectLst>
                  <a:outerShdw blurRad="38100" dist="38100" dir="2700000" algn="tl">
                    <a:srgbClr val="000000">
                      <a:alpha val="43137"/>
                    </a:srgbClr>
                  </a:outerShdw>
                </a:effectLst>
                <a:latin typeface="+mj-lt"/>
              </a:rPr>
              <a:t>						                     25 </a:t>
            </a:r>
            <a:r>
              <a:rPr lang="en-US" sz="900" b="1" dirty="0" err="1">
                <a:effectLst>
                  <a:outerShdw blurRad="38100" dist="38100" dir="2700000" algn="tl">
                    <a:srgbClr val="000000">
                      <a:alpha val="43137"/>
                    </a:srgbClr>
                  </a:outerShdw>
                </a:effectLst>
                <a:latin typeface="+mj-lt"/>
              </a:rPr>
              <a:t>anos</a:t>
            </a:r>
            <a:endParaRPr lang="en-US" sz="900" b="1" dirty="0">
              <a:effectLst>
                <a:outerShdw blurRad="38100" dist="38100" dir="2700000" algn="tl">
                  <a:srgbClr val="000000">
                    <a:alpha val="43137"/>
                  </a:srgbClr>
                </a:outerShdw>
              </a:effectLst>
              <a:latin typeface="+mj-lt"/>
            </a:endParaRPr>
          </a:p>
          <a:p>
            <a:pPr>
              <a:defRPr/>
            </a:pPr>
            <a:r>
              <a:rPr lang="en-US" sz="900" b="1" dirty="0">
                <a:effectLst>
                  <a:outerShdw blurRad="38100" dist="38100" dir="2700000" algn="tl">
                    <a:srgbClr val="000000">
                      <a:alpha val="43137"/>
                    </a:srgbClr>
                  </a:outerShdw>
                </a:effectLst>
                <a:latin typeface="+mj-lt"/>
              </a:rPr>
              <a:t>						             24 </a:t>
            </a:r>
            <a:r>
              <a:rPr lang="en-US" sz="900" b="1" dirty="0" err="1">
                <a:effectLst>
                  <a:outerShdw blurRad="38100" dist="38100" dir="2700000" algn="tl">
                    <a:srgbClr val="000000">
                      <a:alpha val="43137"/>
                    </a:srgbClr>
                  </a:outerShdw>
                </a:effectLst>
                <a:latin typeface="+mj-lt"/>
              </a:rPr>
              <a:t>anos</a:t>
            </a:r>
            <a:endParaRPr lang="en-US" sz="900" b="1" dirty="0">
              <a:effectLst>
                <a:outerShdw blurRad="38100" dist="38100" dir="2700000" algn="tl">
                  <a:srgbClr val="000000">
                    <a:alpha val="43137"/>
                  </a:srgbClr>
                </a:outerShdw>
              </a:effectLst>
              <a:latin typeface="+mj-lt"/>
            </a:endParaRPr>
          </a:p>
          <a:p>
            <a:pPr>
              <a:defRPr/>
            </a:pPr>
            <a:r>
              <a:rPr lang="en-US" sz="900" b="1" dirty="0">
                <a:effectLst>
                  <a:outerShdw blurRad="38100" dist="38100" dir="2700000" algn="tl">
                    <a:srgbClr val="000000">
                      <a:alpha val="43137"/>
                    </a:srgbClr>
                  </a:outerShdw>
                </a:effectLst>
                <a:latin typeface="+mj-lt"/>
              </a:rPr>
              <a:t>						     23 </a:t>
            </a:r>
            <a:r>
              <a:rPr lang="en-US" sz="900" b="1" dirty="0" err="1">
                <a:effectLst>
                  <a:outerShdw blurRad="38100" dist="38100" dir="2700000" algn="tl">
                    <a:srgbClr val="000000">
                      <a:alpha val="43137"/>
                    </a:srgbClr>
                  </a:outerShdw>
                </a:effectLst>
                <a:latin typeface="+mj-lt"/>
              </a:rPr>
              <a:t>anos</a:t>
            </a:r>
            <a:endParaRPr lang="en-US" sz="900" b="1" dirty="0">
              <a:effectLst>
                <a:outerShdw blurRad="38100" dist="38100" dir="2700000" algn="tl">
                  <a:srgbClr val="000000">
                    <a:alpha val="43137"/>
                  </a:srgbClr>
                </a:outerShdw>
              </a:effectLst>
              <a:latin typeface="+mj-lt"/>
            </a:endParaRPr>
          </a:p>
          <a:p>
            <a:pPr>
              <a:defRPr/>
            </a:pPr>
            <a:r>
              <a:rPr lang="en-US" sz="900" b="1" dirty="0">
                <a:effectLst>
                  <a:outerShdw blurRad="38100" dist="38100" dir="2700000" algn="tl">
                    <a:srgbClr val="000000">
                      <a:alpha val="43137"/>
                    </a:srgbClr>
                  </a:outerShdw>
                </a:effectLst>
                <a:latin typeface="+mj-lt"/>
              </a:rPr>
              <a:t>					                                 22 </a:t>
            </a:r>
            <a:r>
              <a:rPr lang="en-US" sz="900" b="1" dirty="0" err="1">
                <a:effectLst>
                  <a:outerShdw blurRad="38100" dist="38100" dir="2700000" algn="tl">
                    <a:srgbClr val="000000">
                      <a:alpha val="43137"/>
                    </a:srgbClr>
                  </a:outerShdw>
                </a:effectLst>
                <a:latin typeface="+mj-lt"/>
              </a:rPr>
              <a:t>anos</a:t>
            </a:r>
            <a:endParaRPr lang="en-US" sz="900" b="1" dirty="0">
              <a:effectLst>
                <a:outerShdw blurRad="38100" dist="38100" dir="2700000" algn="tl">
                  <a:srgbClr val="000000">
                    <a:alpha val="43137"/>
                  </a:srgbClr>
                </a:outerShdw>
              </a:effectLst>
              <a:latin typeface="+mj-lt"/>
            </a:endParaRPr>
          </a:p>
          <a:p>
            <a:pPr>
              <a:defRPr/>
            </a:pPr>
            <a:r>
              <a:rPr lang="en-US" sz="900" b="1" dirty="0">
                <a:effectLst>
                  <a:outerShdw blurRad="38100" dist="38100" dir="2700000" algn="tl">
                    <a:srgbClr val="000000">
                      <a:alpha val="43137"/>
                    </a:srgbClr>
                  </a:outerShdw>
                </a:effectLst>
                <a:latin typeface="+mj-lt"/>
              </a:rPr>
              <a:t>					                         21 </a:t>
            </a:r>
            <a:r>
              <a:rPr lang="en-US" sz="900" b="1" dirty="0" err="1">
                <a:effectLst>
                  <a:outerShdw blurRad="38100" dist="38100" dir="2700000" algn="tl">
                    <a:srgbClr val="000000">
                      <a:alpha val="43137"/>
                    </a:srgbClr>
                  </a:outerShdw>
                </a:effectLst>
                <a:latin typeface="+mj-lt"/>
              </a:rPr>
              <a:t>anos</a:t>
            </a:r>
            <a:endParaRPr lang="en-US" sz="900" b="1" dirty="0">
              <a:effectLst>
                <a:outerShdw blurRad="38100" dist="38100" dir="2700000" algn="tl">
                  <a:srgbClr val="000000">
                    <a:alpha val="43137"/>
                  </a:srgbClr>
                </a:outerShdw>
              </a:effectLst>
              <a:latin typeface="+mj-lt"/>
            </a:endParaRPr>
          </a:p>
          <a:p>
            <a:pPr>
              <a:defRPr/>
            </a:pPr>
            <a:r>
              <a:rPr lang="en-US" sz="900" b="1" dirty="0">
                <a:effectLst>
                  <a:outerShdw blurRad="38100" dist="38100" dir="2700000" algn="tl">
                    <a:srgbClr val="000000">
                      <a:alpha val="43137"/>
                    </a:srgbClr>
                  </a:outerShdw>
                </a:effectLst>
                <a:latin typeface="+mj-lt"/>
              </a:rPr>
              <a:t>					                 20 </a:t>
            </a:r>
            <a:r>
              <a:rPr lang="en-US" sz="900" b="1" dirty="0" err="1">
                <a:effectLst>
                  <a:outerShdw blurRad="38100" dist="38100" dir="2700000" algn="tl">
                    <a:srgbClr val="000000">
                      <a:alpha val="43137"/>
                    </a:srgbClr>
                  </a:outerShdw>
                </a:effectLst>
                <a:latin typeface="+mj-lt"/>
              </a:rPr>
              <a:t>anos</a:t>
            </a:r>
            <a:endParaRPr lang="en-US" sz="900" b="1" dirty="0">
              <a:effectLst>
                <a:outerShdw blurRad="38100" dist="38100" dir="2700000" algn="tl">
                  <a:srgbClr val="000000">
                    <a:alpha val="43137"/>
                  </a:srgbClr>
                </a:outerShdw>
              </a:effectLst>
              <a:latin typeface="+mj-lt"/>
            </a:endParaRPr>
          </a:p>
          <a:p>
            <a:pPr>
              <a:defRPr/>
            </a:pPr>
            <a:r>
              <a:rPr lang="en-US" sz="900" b="1" dirty="0">
                <a:effectLst>
                  <a:outerShdw blurRad="38100" dist="38100" dir="2700000" algn="tl">
                    <a:srgbClr val="000000">
                      <a:alpha val="43137"/>
                    </a:srgbClr>
                  </a:outerShdw>
                </a:effectLst>
                <a:latin typeface="+mj-lt"/>
              </a:rPr>
              <a:t>					         19 </a:t>
            </a:r>
            <a:r>
              <a:rPr lang="en-US" sz="900" b="1" dirty="0" err="1">
                <a:effectLst>
                  <a:outerShdw blurRad="38100" dist="38100" dir="2700000" algn="tl">
                    <a:srgbClr val="000000">
                      <a:alpha val="43137"/>
                    </a:srgbClr>
                  </a:outerShdw>
                </a:effectLst>
                <a:latin typeface="+mj-lt"/>
              </a:rPr>
              <a:t>anos</a:t>
            </a:r>
            <a:endParaRPr lang="en-US" sz="900" b="1" dirty="0">
              <a:effectLst>
                <a:outerShdw blurRad="38100" dist="38100" dir="2700000" algn="tl">
                  <a:srgbClr val="000000">
                    <a:alpha val="43137"/>
                  </a:srgbClr>
                </a:outerShdw>
              </a:effectLst>
              <a:latin typeface="+mj-lt"/>
            </a:endParaRPr>
          </a:p>
          <a:p>
            <a:pPr>
              <a:defRPr/>
            </a:pPr>
            <a:r>
              <a:rPr lang="en-US" sz="900" b="1" dirty="0">
                <a:effectLst>
                  <a:outerShdw blurRad="38100" dist="38100" dir="2700000" algn="tl">
                    <a:srgbClr val="000000">
                      <a:alpha val="43137"/>
                    </a:srgbClr>
                  </a:outerShdw>
                </a:effectLst>
                <a:latin typeface="+mj-lt"/>
              </a:rPr>
              <a:t>					 18 </a:t>
            </a:r>
            <a:r>
              <a:rPr lang="en-US" sz="900" b="1" dirty="0" err="1">
                <a:effectLst>
                  <a:outerShdw blurRad="38100" dist="38100" dir="2700000" algn="tl">
                    <a:srgbClr val="000000">
                      <a:alpha val="43137"/>
                    </a:srgbClr>
                  </a:outerShdw>
                </a:effectLst>
                <a:latin typeface="+mj-lt"/>
              </a:rPr>
              <a:t>anos</a:t>
            </a:r>
            <a:endParaRPr lang="en-US" sz="900" b="1" dirty="0">
              <a:effectLst>
                <a:outerShdw blurRad="38100" dist="38100" dir="2700000" algn="tl">
                  <a:srgbClr val="000000">
                    <a:alpha val="43137"/>
                  </a:srgbClr>
                </a:outerShdw>
              </a:effectLst>
              <a:latin typeface="+mj-lt"/>
            </a:endParaRPr>
          </a:p>
          <a:p>
            <a:pPr>
              <a:defRPr/>
            </a:pPr>
            <a:r>
              <a:rPr lang="en-US" sz="900" b="1" dirty="0">
                <a:effectLst>
                  <a:outerShdw blurRad="38100" dist="38100" dir="2700000" algn="tl">
                    <a:srgbClr val="000000">
                      <a:alpha val="43137"/>
                    </a:srgbClr>
                  </a:outerShdw>
                </a:effectLst>
                <a:latin typeface="+mj-lt"/>
              </a:rPr>
              <a:t>				                             17 </a:t>
            </a:r>
            <a:r>
              <a:rPr lang="en-US" sz="900" b="1" dirty="0" err="1">
                <a:effectLst>
                  <a:outerShdw blurRad="38100" dist="38100" dir="2700000" algn="tl">
                    <a:srgbClr val="000000">
                      <a:alpha val="43137"/>
                    </a:srgbClr>
                  </a:outerShdw>
                </a:effectLst>
                <a:latin typeface="+mj-lt"/>
              </a:rPr>
              <a:t>anos</a:t>
            </a:r>
            <a:endParaRPr lang="en-US" sz="900" b="1" dirty="0">
              <a:effectLst>
                <a:outerShdw blurRad="38100" dist="38100" dir="2700000" algn="tl">
                  <a:srgbClr val="000000">
                    <a:alpha val="43137"/>
                  </a:srgbClr>
                </a:outerShdw>
              </a:effectLst>
              <a:latin typeface="+mj-lt"/>
            </a:endParaRPr>
          </a:p>
          <a:p>
            <a:pPr>
              <a:defRPr/>
            </a:pPr>
            <a:r>
              <a:rPr lang="en-US" sz="900" b="1" dirty="0">
                <a:effectLst>
                  <a:outerShdw blurRad="38100" dist="38100" dir="2700000" algn="tl">
                    <a:srgbClr val="000000">
                      <a:alpha val="43137"/>
                    </a:srgbClr>
                  </a:outerShdw>
                </a:effectLst>
                <a:latin typeface="+mj-lt"/>
              </a:rPr>
              <a:t>				                     16 </a:t>
            </a:r>
            <a:r>
              <a:rPr lang="en-US" sz="900" b="1" dirty="0" err="1">
                <a:effectLst>
                  <a:outerShdw blurRad="38100" dist="38100" dir="2700000" algn="tl">
                    <a:srgbClr val="000000">
                      <a:alpha val="43137"/>
                    </a:srgbClr>
                  </a:outerShdw>
                </a:effectLst>
                <a:latin typeface="+mj-lt"/>
              </a:rPr>
              <a:t>anos</a:t>
            </a:r>
            <a:endParaRPr lang="en-US" sz="900" b="1" dirty="0">
              <a:effectLst>
                <a:outerShdw blurRad="38100" dist="38100" dir="2700000" algn="tl">
                  <a:srgbClr val="000000">
                    <a:alpha val="43137"/>
                  </a:srgbClr>
                </a:outerShdw>
              </a:effectLst>
              <a:latin typeface="+mj-lt"/>
            </a:endParaRPr>
          </a:p>
          <a:p>
            <a:pPr>
              <a:defRPr/>
            </a:pPr>
            <a:r>
              <a:rPr lang="en-US" sz="900" b="1" dirty="0">
                <a:effectLst>
                  <a:outerShdw blurRad="38100" dist="38100" dir="2700000" algn="tl">
                    <a:srgbClr val="000000">
                      <a:alpha val="43137"/>
                    </a:srgbClr>
                  </a:outerShdw>
                </a:effectLst>
                <a:latin typeface="+mj-lt"/>
              </a:rPr>
              <a:t>				             15 </a:t>
            </a:r>
            <a:r>
              <a:rPr lang="en-US" sz="900" b="1" dirty="0" err="1">
                <a:effectLst>
                  <a:outerShdw blurRad="38100" dist="38100" dir="2700000" algn="tl">
                    <a:srgbClr val="000000">
                      <a:alpha val="43137"/>
                    </a:srgbClr>
                  </a:outerShdw>
                </a:effectLst>
                <a:latin typeface="+mj-lt"/>
              </a:rPr>
              <a:t>anos</a:t>
            </a:r>
            <a:endParaRPr lang="en-US" sz="900" b="1" dirty="0">
              <a:effectLst>
                <a:outerShdw blurRad="38100" dist="38100" dir="2700000" algn="tl">
                  <a:srgbClr val="000000">
                    <a:alpha val="43137"/>
                  </a:srgbClr>
                </a:outerShdw>
              </a:effectLst>
              <a:latin typeface="+mj-lt"/>
            </a:endParaRPr>
          </a:p>
          <a:p>
            <a:pPr>
              <a:defRPr/>
            </a:pPr>
            <a:r>
              <a:rPr lang="en-US" sz="900" b="1" dirty="0">
                <a:effectLst>
                  <a:outerShdw blurRad="38100" dist="38100" dir="2700000" algn="tl">
                    <a:srgbClr val="000000">
                      <a:alpha val="43137"/>
                    </a:srgbClr>
                  </a:outerShdw>
                </a:effectLst>
                <a:latin typeface="+mj-lt"/>
              </a:rPr>
              <a:t>				     14 </a:t>
            </a:r>
            <a:r>
              <a:rPr lang="en-US" sz="900" b="1" dirty="0" err="1">
                <a:effectLst>
                  <a:outerShdw blurRad="38100" dist="38100" dir="2700000" algn="tl">
                    <a:srgbClr val="000000">
                      <a:alpha val="43137"/>
                    </a:srgbClr>
                  </a:outerShdw>
                </a:effectLst>
                <a:latin typeface="+mj-lt"/>
              </a:rPr>
              <a:t>anos</a:t>
            </a:r>
            <a:endParaRPr lang="en-US" sz="900" b="1" dirty="0">
              <a:effectLst>
                <a:outerShdw blurRad="38100" dist="38100" dir="2700000" algn="tl">
                  <a:srgbClr val="000000">
                    <a:alpha val="43137"/>
                  </a:srgbClr>
                </a:outerShdw>
              </a:effectLst>
              <a:latin typeface="+mj-lt"/>
            </a:endParaRPr>
          </a:p>
          <a:p>
            <a:pPr>
              <a:defRPr/>
            </a:pPr>
            <a:r>
              <a:rPr lang="en-US" sz="900" b="1" dirty="0">
                <a:effectLst>
                  <a:outerShdw blurRad="38100" dist="38100" dir="2700000" algn="tl">
                    <a:srgbClr val="000000">
                      <a:alpha val="43137"/>
                    </a:srgbClr>
                  </a:outerShdw>
                </a:effectLst>
                <a:latin typeface="+mj-lt"/>
              </a:rPr>
              <a:t>			                                 13 </a:t>
            </a:r>
            <a:r>
              <a:rPr lang="en-US" sz="900" b="1" dirty="0" err="1">
                <a:effectLst>
                  <a:outerShdw blurRad="38100" dist="38100" dir="2700000" algn="tl">
                    <a:srgbClr val="000000">
                      <a:alpha val="43137"/>
                    </a:srgbClr>
                  </a:outerShdw>
                </a:effectLst>
                <a:latin typeface="+mj-lt"/>
              </a:rPr>
              <a:t>anos</a:t>
            </a:r>
            <a:endParaRPr lang="en-US" sz="900" b="1" dirty="0">
              <a:effectLst>
                <a:outerShdw blurRad="38100" dist="38100" dir="2700000" algn="tl">
                  <a:srgbClr val="000000">
                    <a:alpha val="43137"/>
                  </a:srgbClr>
                </a:outerShdw>
              </a:effectLst>
              <a:latin typeface="+mj-lt"/>
            </a:endParaRPr>
          </a:p>
          <a:p>
            <a:pPr>
              <a:defRPr/>
            </a:pPr>
            <a:r>
              <a:rPr lang="en-US" sz="900" b="1" dirty="0">
                <a:solidFill>
                  <a:srgbClr val="FF0000"/>
                </a:solidFill>
                <a:latin typeface="+mj-lt"/>
              </a:rPr>
              <a:t>			                          12 </a:t>
            </a:r>
            <a:r>
              <a:rPr lang="en-US" sz="900" b="1" dirty="0" err="1">
                <a:solidFill>
                  <a:srgbClr val="FF0000"/>
                </a:solidFill>
                <a:latin typeface="+mj-lt"/>
              </a:rPr>
              <a:t>anos</a:t>
            </a:r>
            <a:endParaRPr lang="en-US" sz="900" b="1" dirty="0">
              <a:solidFill>
                <a:srgbClr val="FF0000"/>
              </a:solidFill>
              <a:latin typeface="+mj-lt"/>
            </a:endParaRPr>
          </a:p>
          <a:p>
            <a:pPr>
              <a:defRPr/>
            </a:pPr>
            <a:r>
              <a:rPr lang="en-US" sz="900" b="1" dirty="0">
                <a:effectLst>
                  <a:outerShdw blurRad="38100" dist="38100" dir="2700000" algn="tl">
                    <a:srgbClr val="000000">
                      <a:alpha val="43137"/>
                    </a:srgbClr>
                  </a:outerShdw>
                </a:effectLst>
                <a:latin typeface="+mj-lt"/>
              </a:rPr>
              <a:t>			                 11 </a:t>
            </a:r>
            <a:r>
              <a:rPr lang="en-US" sz="900" b="1" dirty="0" err="1">
                <a:effectLst>
                  <a:outerShdw blurRad="38100" dist="38100" dir="2700000" algn="tl">
                    <a:srgbClr val="000000">
                      <a:alpha val="43137"/>
                    </a:srgbClr>
                  </a:outerShdw>
                </a:effectLst>
                <a:latin typeface="+mj-lt"/>
              </a:rPr>
              <a:t>anos</a:t>
            </a:r>
            <a:endParaRPr lang="en-US" sz="900" b="1" dirty="0">
              <a:effectLst>
                <a:outerShdw blurRad="38100" dist="38100" dir="2700000" algn="tl">
                  <a:srgbClr val="000000">
                    <a:alpha val="43137"/>
                  </a:srgbClr>
                </a:outerShdw>
              </a:effectLst>
              <a:latin typeface="+mj-lt"/>
            </a:endParaRPr>
          </a:p>
          <a:p>
            <a:pPr>
              <a:defRPr/>
            </a:pPr>
            <a:r>
              <a:rPr lang="en-US" sz="900" b="1" dirty="0">
                <a:effectLst>
                  <a:outerShdw blurRad="38100" dist="38100" dir="2700000" algn="tl">
                    <a:srgbClr val="000000">
                      <a:alpha val="43137"/>
                    </a:srgbClr>
                  </a:outerShdw>
                </a:effectLst>
                <a:latin typeface="+mj-lt"/>
              </a:rPr>
              <a:t>			         10 </a:t>
            </a:r>
            <a:r>
              <a:rPr lang="en-US" sz="900" b="1" dirty="0" err="1">
                <a:effectLst>
                  <a:outerShdw blurRad="38100" dist="38100" dir="2700000" algn="tl">
                    <a:srgbClr val="000000">
                      <a:alpha val="43137"/>
                    </a:srgbClr>
                  </a:outerShdw>
                </a:effectLst>
                <a:latin typeface="+mj-lt"/>
              </a:rPr>
              <a:t>anos</a:t>
            </a:r>
            <a:endParaRPr lang="en-US" sz="900" b="1" dirty="0">
              <a:effectLst>
                <a:outerShdw blurRad="38100" dist="38100" dir="2700000" algn="tl">
                  <a:srgbClr val="000000">
                    <a:alpha val="43137"/>
                  </a:srgbClr>
                </a:outerShdw>
              </a:effectLst>
              <a:latin typeface="+mj-lt"/>
            </a:endParaRPr>
          </a:p>
          <a:p>
            <a:pPr>
              <a:defRPr/>
            </a:pPr>
            <a:r>
              <a:rPr lang="en-US" sz="900" b="1" dirty="0">
                <a:effectLst>
                  <a:outerShdw blurRad="38100" dist="38100" dir="2700000" algn="tl">
                    <a:srgbClr val="000000">
                      <a:alpha val="43137"/>
                    </a:srgbClr>
                  </a:outerShdw>
                </a:effectLst>
                <a:latin typeface="+mj-lt"/>
              </a:rPr>
              <a:t>			 9 </a:t>
            </a:r>
            <a:r>
              <a:rPr lang="en-US" sz="900" b="1" dirty="0" err="1">
                <a:effectLst>
                  <a:outerShdw blurRad="38100" dist="38100" dir="2700000" algn="tl">
                    <a:srgbClr val="000000">
                      <a:alpha val="43137"/>
                    </a:srgbClr>
                  </a:outerShdw>
                </a:effectLst>
                <a:latin typeface="+mj-lt"/>
              </a:rPr>
              <a:t>anos</a:t>
            </a:r>
            <a:endParaRPr lang="en-US" sz="900" b="1" dirty="0">
              <a:effectLst>
                <a:outerShdw blurRad="38100" dist="38100" dir="2700000" algn="tl">
                  <a:srgbClr val="000000">
                    <a:alpha val="43137"/>
                  </a:srgbClr>
                </a:outerShdw>
              </a:effectLst>
              <a:latin typeface="+mj-lt"/>
            </a:endParaRPr>
          </a:p>
          <a:p>
            <a:pPr>
              <a:defRPr/>
            </a:pPr>
            <a:r>
              <a:rPr lang="en-US" sz="900" b="1" dirty="0">
                <a:effectLst>
                  <a:outerShdw blurRad="38100" dist="38100" dir="2700000" algn="tl">
                    <a:srgbClr val="000000">
                      <a:alpha val="43137"/>
                    </a:srgbClr>
                  </a:outerShdw>
                </a:effectLst>
                <a:latin typeface="+mj-lt"/>
              </a:rPr>
              <a:t>		                             8 </a:t>
            </a:r>
            <a:r>
              <a:rPr lang="en-US" sz="900" b="1" dirty="0" err="1">
                <a:effectLst>
                  <a:outerShdw blurRad="38100" dist="38100" dir="2700000" algn="tl">
                    <a:srgbClr val="000000">
                      <a:alpha val="43137"/>
                    </a:srgbClr>
                  </a:outerShdw>
                </a:effectLst>
                <a:latin typeface="+mj-lt"/>
              </a:rPr>
              <a:t>anos</a:t>
            </a:r>
            <a:endParaRPr lang="en-US" sz="900" b="1" dirty="0">
              <a:effectLst>
                <a:outerShdw blurRad="38100" dist="38100" dir="2700000" algn="tl">
                  <a:srgbClr val="000000">
                    <a:alpha val="43137"/>
                  </a:srgbClr>
                </a:outerShdw>
              </a:effectLst>
              <a:latin typeface="+mj-lt"/>
            </a:endParaRPr>
          </a:p>
          <a:p>
            <a:pPr>
              <a:defRPr/>
            </a:pPr>
            <a:r>
              <a:rPr lang="en-US" sz="900" b="1" dirty="0">
                <a:effectLst>
                  <a:outerShdw blurRad="38100" dist="38100" dir="2700000" algn="tl">
                    <a:srgbClr val="000000">
                      <a:alpha val="43137"/>
                    </a:srgbClr>
                  </a:outerShdw>
                </a:effectLst>
                <a:latin typeface="+mj-lt"/>
              </a:rPr>
              <a:t>		                      7 </a:t>
            </a:r>
            <a:r>
              <a:rPr lang="en-US" sz="900" b="1" dirty="0" err="1">
                <a:effectLst>
                  <a:outerShdw blurRad="38100" dist="38100" dir="2700000" algn="tl">
                    <a:srgbClr val="000000">
                      <a:alpha val="43137"/>
                    </a:srgbClr>
                  </a:outerShdw>
                </a:effectLst>
                <a:latin typeface="+mj-lt"/>
              </a:rPr>
              <a:t>anos</a:t>
            </a:r>
            <a:endParaRPr lang="en-US" sz="900" b="1" dirty="0">
              <a:effectLst>
                <a:outerShdw blurRad="38100" dist="38100" dir="2700000" algn="tl">
                  <a:srgbClr val="000000">
                    <a:alpha val="43137"/>
                  </a:srgbClr>
                </a:outerShdw>
              </a:effectLst>
              <a:latin typeface="+mj-lt"/>
            </a:endParaRPr>
          </a:p>
          <a:p>
            <a:pPr>
              <a:defRPr/>
            </a:pPr>
            <a:r>
              <a:rPr lang="en-US" sz="900" b="1" dirty="0">
                <a:effectLst>
                  <a:outerShdw blurRad="38100" dist="38100" dir="2700000" algn="tl">
                    <a:srgbClr val="000000">
                      <a:alpha val="43137"/>
                    </a:srgbClr>
                  </a:outerShdw>
                </a:effectLst>
                <a:latin typeface="+mj-lt"/>
              </a:rPr>
              <a:t>                     		              6 </a:t>
            </a:r>
            <a:r>
              <a:rPr lang="en-US" sz="900" b="1" dirty="0" err="1">
                <a:effectLst>
                  <a:outerShdw blurRad="38100" dist="38100" dir="2700000" algn="tl">
                    <a:srgbClr val="000000">
                      <a:alpha val="43137"/>
                    </a:srgbClr>
                  </a:outerShdw>
                </a:effectLst>
                <a:latin typeface="+mj-lt"/>
              </a:rPr>
              <a:t>anos</a:t>
            </a:r>
            <a:endParaRPr lang="en-US" sz="900" b="1" dirty="0">
              <a:effectLst>
                <a:outerShdw blurRad="38100" dist="38100" dir="2700000" algn="tl">
                  <a:srgbClr val="000000">
                    <a:alpha val="43137"/>
                  </a:srgbClr>
                </a:outerShdw>
              </a:effectLst>
              <a:latin typeface="+mj-lt"/>
            </a:endParaRPr>
          </a:p>
          <a:p>
            <a:pPr>
              <a:defRPr/>
            </a:pPr>
            <a:r>
              <a:rPr lang="en-US" sz="900" b="1" dirty="0">
                <a:effectLst>
                  <a:outerShdw blurRad="38100" dist="38100" dir="2700000" algn="tl">
                    <a:srgbClr val="000000">
                      <a:alpha val="43137"/>
                    </a:srgbClr>
                  </a:outerShdw>
                </a:effectLst>
                <a:latin typeface="+mj-lt"/>
              </a:rPr>
              <a:t>		     5 </a:t>
            </a:r>
            <a:r>
              <a:rPr lang="en-US" sz="900" b="1" dirty="0" err="1">
                <a:effectLst>
                  <a:outerShdw blurRad="38100" dist="38100" dir="2700000" algn="tl">
                    <a:srgbClr val="000000">
                      <a:alpha val="43137"/>
                    </a:srgbClr>
                  </a:outerShdw>
                </a:effectLst>
                <a:latin typeface="+mj-lt"/>
              </a:rPr>
              <a:t>anos</a:t>
            </a:r>
            <a:endParaRPr lang="en-US" sz="900" b="1" dirty="0">
              <a:effectLst>
                <a:outerShdw blurRad="38100" dist="38100" dir="2700000" algn="tl">
                  <a:srgbClr val="000000">
                    <a:alpha val="43137"/>
                  </a:srgbClr>
                </a:outerShdw>
              </a:effectLst>
              <a:latin typeface="+mj-lt"/>
            </a:endParaRPr>
          </a:p>
          <a:p>
            <a:pPr>
              <a:defRPr/>
            </a:pPr>
            <a:r>
              <a:rPr lang="en-US" sz="900" b="1" dirty="0">
                <a:effectLst>
                  <a:outerShdw blurRad="38100" dist="38100" dir="2700000" algn="tl">
                    <a:srgbClr val="000000">
                      <a:alpha val="43137"/>
                    </a:srgbClr>
                  </a:outerShdw>
                </a:effectLst>
                <a:latin typeface="+mj-lt"/>
              </a:rPr>
              <a:t>	                                4 </a:t>
            </a:r>
            <a:r>
              <a:rPr lang="en-US" sz="900" b="1" dirty="0" err="1">
                <a:effectLst>
                  <a:outerShdw blurRad="38100" dist="38100" dir="2700000" algn="tl">
                    <a:srgbClr val="000000">
                      <a:alpha val="43137"/>
                    </a:srgbClr>
                  </a:outerShdw>
                </a:effectLst>
                <a:latin typeface="+mj-lt"/>
              </a:rPr>
              <a:t>anos</a:t>
            </a:r>
            <a:endParaRPr lang="en-US" sz="900" b="1" dirty="0">
              <a:effectLst>
                <a:outerShdw blurRad="38100" dist="38100" dir="2700000" algn="tl">
                  <a:srgbClr val="000000">
                    <a:alpha val="43137"/>
                  </a:srgbClr>
                </a:outerShdw>
              </a:effectLst>
              <a:latin typeface="+mj-lt"/>
            </a:endParaRPr>
          </a:p>
          <a:p>
            <a:pPr>
              <a:defRPr/>
            </a:pPr>
            <a:r>
              <a:rPr lang="en-US" sz="900" b="1" dirty="0">
                <a:effectLst>
                  <a:outerShdw blurRad="38100" dist="38100" dir="2700000" algn="tl">
                    <a:srgbClr val="000000">
                      <a:alpha val="43137"/>
                    </a:srgbClr>
                  </a:outerShdw>
                </a:effectLst>
                <a:latin typeface="+mj-lt"/>
              </a:rPr>
              <a:t>	                         3 </a:t>
            </a:r>
            <a:r>
              <a:rPr lang="en-US" sz="900" b="1" dirty="0" err="1">
                <a:effectLst>
                  <a:outerShdw blurRad="38100" dist="38100" dir="2700000" algn="tl">
                    <a:srgbClr val="000000">
                      <a:alpha val="43137"/>
                    </a:srgbClr>
                  </a:outerShdw>
                </a:effectLst>
                <a:latin typeface="+mj-lt"/>
              </a:rPr>
              <a:t>anos</a:t>
            </a:r>
            <a:endParaRPr lang="en-US" sz="900" b="1" dirty="0">
              <a:effectLst>
                <a:outerShdw blurRad="38100" dist="38100" dir="2700000" algn="tl">
                  <a:srgbClr val="000000">
                    <a:alpha val="43137"/>
                  </a:srgbClr>
                </a:outerShdw>
              </a:effectLst>
              <a:latin typeface="+mj-lt"/>
            </a:endParaRPr>
          </a:p>
          <a:p>
            <a:pPr>
              <a:defRPr/>
            </a:pPr>
            <a:r>
              <a:rPr lang="en-US" sz="900" b="1" dirty="0">
                <a:effectLst>
                  <a:outerShdw blurRad="38100" dist="38100" dir="2700000" algn="tl">
                    <a:srgbClr val="000000">
                      <a:alpha val="43137"/>
                    </a:srgbClr>
                  </a:outerShdw>
                </a:effectLst>
                <a:latin typeface="+mj-lt"/>
              </a:rPr>
              <a:t>	                  2 </a:t>
            </a:r>
            <a:r>
              <a:rPr lang="en-US" sz="900" b="1" dirty="0" err="1">
                <a:effectLst>
                  <a:outerShdw blurRad="38100" dist="38100" dir="2700000" algn="tl">
                    <a:srgbClr val="000000">
                      <a:alpha val="43137"/>
                    </a:srgbClr>
                  </a:outerShdw>
                </a:effectLst>
                <a:latin typeface="+mj-lt"/>
              </a:rPr>
              <a:t>anos</a:t>
            </a:r>
            <a:endParaRPr lang="en-US" sz="900" b="1" dirty="0">
              <a:effectLst>
                <a:outerShdw blurRad="38100" dist="38100" dir="2700000" algn="tl">
                  <a:srgbClr val="000000">
                    <a:alpha val="43137"/>
                  </a:srgbClr>
                </a:outerShdw>
              </a:effectLst>
              <a:latin typeface="+mj-lt"/>
            </a:endParaRPr>
          </a:p>
          <a:p>
            <a:pPr>
              <a:defRPr/>
            </a:pPr>
            <a:r>
              <a:rPr lang="en-US" sz="900" b="1" dirty="0">
                <a:effectLst>
                  <a:outerShdw blurRad="38100" dist="38100" dir="2700000" algn="tl">
                    <a:srgbClr val="000000">
                      <a:alpha val="43137"/>
                    </a:srgbClr>
                  </a:outerShdw>
                </a:effectLst>
                <a:latin typeface="+mj-lt"/>
              </a:rPr>
              <a:t>	          1 </a:t>
            </a:r>
            <a:r>
              <a:rPr lang="en-US" sz="900" b="1" dirty="0" err="1">
                <a:effectLst>
                  <a:outerShdw blurRad="38100" dist="38100" dir="2700000" algn="tl">
                    <a:srgbClr val="000000">
                      <a:alpha val="43137"/>
                    </a:srgbClr>
                  </a:outerShdw>
                </a:effectLst>
                <a:latin typeface="+mj-lt"/>
              </a:rPr>
              <a:t>ano</a:t>
            </a:r>
            <a:endParaRPr lang="en-US" sz="900" b="1" dirty="0">
              <a:effectLst>
                <a:outerShdw blurRad="38100" dist="38100" dir="2700000" algn="tl">
                  <a:srgbClr val="000000">
                    <a:alpha val="43137"/>
                  </a:srgbClr>
                </a:outerShdw>
              </a:effectLst>
              <a:latin typeface="+mj-lt"/>
            </a:endParaRPr>
          </a:p>
          <a:p>
            <a:pPr>
              <a:defRPr/>
            </a:pPr>
            <a:r>
              <a:rPr lang="en-US" sz="900" b="1" dirty="0">
                <a:solidFill>
                  <a:srgbClr val="FF0000"/>
                </a:solidFill>
                <a:latin typeface="+mj-lt"/>
              </a:rPr>
              <a:t>	 </a:t>
            </a:r>
            <a:r>
              <a:rPr lang="en-US" sz="900" b="1" dirty="0" err="1">
                <a:solidFill>
                  <a:srgbClr val="FF0000"/>
                </a:solidFill>
                <a:latin typeface="+mj-lt"/>
              </a:rPr>
              <a:t>Nascimento</a:t>
            </a:r>
            <a:endParaRPr lang="en-US" sz="900" b="1" dirty="0">
              <a:solidFill>
                <a:srgbClr val="FF0000"/>
              </a:solidFill>
              <a:latin typeface="+mj-lt"/>
            </a:endParaRPr>
          </a:p>
          <a:p>
            <a:pPr>
              <a:defRPr/>
            </a:pPr>
            <a:r>
              <a:rPr lang="en-US" sz="900" b="1" dirty="0">
                <a:solidFill>
                  <a:srgbClr val="FF0000"/>
                </a:solidFill>
                <a:effectLst>
                  <a:outerShdw blurRad="38100" dist="38100" dir="2700000" algn="tl">
                    <a:srgbClr val="000000">
                      <a:alpha val="43137"/>
                    </a:srgbClr>
                  </a:outerShdw>
                </a:effectLst>
                <a:latin typeface="+mj-lt"/>
              </a:rPr>
              <a:t>                              </a:t>
            </a:r>
            <a:r>
              <a:rPr lang="en-US" sz="900" b="1" dirty="0" err="1">
                <a:effectLst>
                  <a:outerShdw blurRad="38100" dist="38100" dir="2700000" algn="tl">
                    <a:srgbClr val="000000">
                      <a:alpha val="43137"/>
                    </a:srgbClr>
                  </a:outerShdw>
                </a:effectLst>
                <a:latin typeface="+mj-lt"/>
              </a:rPr>
              <a:t>Prepartivos</a:t>
            </a:r>
            <a:endParaRPr lang="en-US" sz="900" b="1" dirty="0">
              <a:effectLst>
                <a:outerShdw blurRad="38100" dist="38100" dir="2700000" algn="tl">
                  <a:srgbClr val="000000">
                    <a:alpha val="43137"/>
                  </a:srgbClr>
                </a:outerShdw>
              </a:effectLst>
              <a:latin typeface="+mj-lt"/>
            </a:endParaRPr>
          </a:p>
          <a:p>
            <a:pPr>
              <a:defRPr/>
            </a:pPr>
            <a:endParaRPr lang="en-US" sz="900" b="1" dirty="0">
              <a:solidFill>
                <a:srgbClr val="FF0000"/>
              </a:solidFill>
              <a:latin typeface="+mj-lt"/>
            </a:endParaRPr>
          </a:p>
          <a:p>
            <a:pPr>
              <a:defRPr/>
            </a:pPr>
            <a:endParaRPr lang="en-US" sz="900" b="1" dirty="0">
              <a:solidFill>
                <a:srgbClr val="FF0000"/>
              </a:solidFill>
              <a:latin typeface="+mj-lt"/>
            </a:endParaRPr>
          </a:p>
          <a:p>
            <a:pPr>
              <a:defRPr/>
            </a:pPr>
            <a:endParaRPr lang="pt-BR" sz="900" b="1" dirty="0">
              <a:solidFill>
                <a:srgbClr val="FF0000"/>
              </a:solidFill>
              <a:latin typeface="+mj-lt"/>
            </a:endParaRPr>
          </a:p>
        </p:txBody>
      </p:sp>
      <p:sp>
        <p:nvSpPr>
          <p:cNvPr id="17"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5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Linha do Tempo</a:t>
            </a:r>
          </a:p>
        </p:txBody>
      </p:sp>
      <p:pic>
        <p:nvPicPr>
          <p:cNvPr id="18" name="Imagem 17" descr="jesus_re.gif"/>
          <p:cNvPicPr>
            <a:picLocks noChangeAspect="1"/>
          </p:cNvPicPr>
          <p:nvPr/>
        </p:nvPicPr>
        <p:blipFill>
          <a:blip r:embed="rId2"/>
          <a:stretch>
            <a:fillRect/>
          </a:stretch>
        </p:blipFill>
        <p:spPr>
          <a:xfrm>
            <a:off x="6286512" y="3357562"/>
            <a:ext cx="2383062" cy="3171822"/>
          </a:xfrm>
          <a:prstGeom prst="rect">
            <a:avLst/>
          </a:prstGeom>
          <a:solidFill>
            <a:srgbClr val="FFFFFF">
              <a:shade val="85000"/>
            </a:srgbClr>
          </a:solidFill>
          <a:ln w="1270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9" name="Imagem 18" descr="cena_5_jesus_bdz5t11.jpg"/>
          <p:cNvPicPr>
            <a:picLocks noChangeAspect="1"/>
          </p:cNvPicPr>
          <p:nvPr/>
        </p:nvPicPr>
        <p:blipFill>
          <a:blip r:embed="rId3" cstate="print"/>
          <a:stretch>
            <a:fillRect/>
          </a:stretch>
        </p:blipFill>
        <p:spPr>
          <a:xfrm>
            <a:off x="642910" y="1285860"/>
            <a:ext cx="3429024" cy="2286016"/>
          </a:xfrm>
          <a:prstGeom prst="rect">
            <a:avLst/>
          </a:prstGeom>
          <a:solidFill>
            <a:srgbClr val="FFFFFF">
              <a:shade val="85000"/>
            </a:srgbClr>
          </a:solidFill>
          <a:ln w="1270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1214438"/>
            <a:ext cx="8572500" cy="2800350"/>
          </a:xfrm>
          <a:prstGeom prst="rect">
            <a:avLst/>
          </a:prstGeom>
          <a:noFill/>
        </p:spPr>
        <p:txBody>
          <a:bodyPr>
            <a:spAutoFit/>
          </a:bodyPr>
          <a:lstStyle/>
          <a:p>
            <a:pPr algn="ctr">
              <a:defRPr/>
            </a:pPr>
            <a:r>
              <a:rPr lang="pt-BR" sz="2200" dirty="0">
                <a:latin typeface="+mj-lt"/>
              </a:rPr>
              <a:t>123:4:7  1361¶7</a:t>
            </a:r>
          </a:p>
          <a:p>
            <a:pPr algn="ctr">
              <a:defRPr/>
            </a:pPr>
            <a:r>
              <a:rPr lang="pt-BR" sz="2200" dirty="0">
                <a:latin typeface="+mj-lt"/>
              </a:rPr>
              <a:t>Os acidentes materiais, acontecimentos comuns de natureza física, não sofrem a interferência arbitrária das personalidades celestes. Sob circunstâncias normais, apenas as criaturas intermediárias podem intervir nas condições materiais para a salvaguarda pessoal dos homens e das mulheres do destino e, mesmo em situações especiais, esses seres só podem atuar assim em obediência a mandatos específicos dos seus superiores. </a:t>
            </a:r>
          </a:p>
        </p:txBody>
      </p:sp>
      <p:sp>
        <p:nvSpPr>
          <p:cNvPr id="4"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Acidente na Escada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5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A Escola em Nazaré</a:t>
            </a:r>
          </a:p>
        </p:txBody>
      </p:sp>
      <p:sp>
        <p:nvSpPr>
          <p:cNvPr id="5" name="CaixaDeTexto 4"/>
          <p:cNvSpPr txBox="1"/>
          <p:nvPr/>
        </p:nvSpPr>
        <p:spPr>
          <a:xfrm>
            <a:off x="285750" y="1285875"/>
            <a:ext cx="8858250" cy="4154488"/>
          </a:xfrm>
          <a:prstGeom prst="rect">
            <a:avLst/>
          </a:prstGeom>
          <a:noFill/>
        </p:spPr>
        <p:txBody>
          <a:bodyPr>
            <a:spAutoFit/>
          </a:bodyPr>
          <a:lstStyle/>
          <a:p>
            <a:pPr marL="539550" lvl="1" indent="-514350">
              <a:buFont typeface="Wingdings" pitchFamily="2" charset="2"/>
              <a:buChar char="ü"/>
              <a:defRPr/>
            </a:pPr>
            <a:endParaRPr lang="pt-BR"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endParaRPr>
          </a:p>
          <a:p>
            <a:pPr marL="539550" lvl="1" indent="-514350">
              <a:buFont typeface="Wingdings" pitchFamily="2" charset="2"/>
              <a:buChar char="ü"/>
              <a:defRPr/>
            </a:pPr>
            <a:endParaRPr lang="pt-BR"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endParaRPr>
          </a:p>
          <a:p>
            <a:pPr marL="539550" lvl="1" indent="-514350">
              <a:buFont typeface="Wingdings" pitchFamily="2" charset="2"/>
              <a:buChar char="ü"/>
              <a:defRPr/>
            </a:pPr>
            <a:r>
              <a:rPr lang="pt-BR"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 texto de aniversário;</a:t>
            </a:r>
          </a:p>
          <a:p>
            <a:pPr marL="539550" lvl="1" indent="-514350">
              <a:buFont typeface="Wingdings" pitchFamily="2" charset="2"/>
              <a:buChar char="ü"/>
              <a:defRPr/>
            </a:pP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Falava</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aramaico</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e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grego</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endPar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endParaRP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Começa a ler e escrever o hebraico;</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técnica da memorização;</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As leituras na sinagoga;</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Uma semana de descanso por mês;</a:t>
            </a:r>
          </a:p>
          <a:p>
            <a:pPr marL="539550" lvl="1" indent="-514350">
              <a:buFont typeface="Wingdings" pitchFamily="2" charset="2"/>
              <a:buChar char="ü"/>
              <a:defRPr/>
            </a:pP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Logo se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tornou</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mestre</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em</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hebraico</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Todos</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na</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cidade</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o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conheciam</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endPar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endParaRPr>
          </a:p>
          <a:p>
            <a:pPr marL="539550" lvl="1" indent="-514350">
              <a:buFont typeface="Wingdings" pitchFamily="2" charset="2"/>
              <a:buChar char="ü"/>
              <a:defRPr/>
            </a:pPr>
            <a:endPar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endParaRPr>
          </a:p>
        </p:txBody>
      </p:sp>
      <p:pic>
        <p:nvPicPr>
          <p:cNvPr id="6" name="Picture 12" descr="Jesus estudano a torá"/>
          <p:cNvPicPr>
            <a:picLocks noChangeAspect="1" noChangeArrowheads="1"/>
          </p:cNvPicPr>
          <p:nvPr/>
        </p:nvPicPr>
        <p:blipFill>
          <a:blip r:embed="rId3"/>
          <a:srcRect/>
          <a:stretch>
            <a:fillRect/>
          </a:stretch>
        </p:blipFill>
        <p:spPr bwMode="auto">
          <a:xfrm>
            <a:off x="5441975" y="1357298"/>
            <a:ext cx="3059115" cy="42702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1214438"/>
            <a:ext cx="8572500" cy="4154487"/>
          </a:xfrm>
          <a:prstGeom prst="rect">
            <a:avLst/>
          </a:prstGeom>
          <a:noFill/>
        </p:spPr>
        <p:txBody>
          <a:bodyPr>
            <a:spAutoFit/>
          </a:bodyPr>
          <a:lstStyle/>
          <a:p>
            <a:pPr algn="ctr">
              <a:defRPr/>
            </a:pPr>
            <a:r>
              <a:rPr lang="pt-BR" sz="2200" dirty="0">
                <a:latin typeface="+mj-lt"/>
              </a:rPr>
              <a:t> 123:5:11  1363¶4</a:t>
            </a:r>
          </a:p>
          <a:p>
            <a:pPr algn="ctr">
              <a:defRPr/>
            </a:pPr>
            <a:r>
              <a:rPr lang="pt-BR" sz="2200" dirty="0">
                <a:latin typeface="+mj-lt"/>
              </a:rPr>
              <a:t>Ao entrar para a escola, aos sete anos (nessa época os judeus tinham acabado de inaugurar uma lei de educação compulsória), era costume que os alunos escolhessem o seu “texto de aniversário”, uma espécie de regra dourada a guiá-los durante os seus estudos, e sobre a qual eles tinham, certamente, de dissertar quando da sua graduação </a:t>
            </a:r>
          </a:p>
          <a:p>
            <a:pPr algn="ctr">
              <a:defRPr/>
            </a:pPr>
            <a:r>
              <a:rPr lang="pt-BR" sz="2200" dirty="0">
                <a:latin typeface="+mj-lt"/>
              </a:rPr>
              <a:t>aos treze anos de idade. </a:t>
            </a:r>
          </a:p>
          <a:p>
            <a:pPr algn="ctr">
              <a:defRPr/>
            </a:pPr>
            <a:endParaRPr lang="pt-BR" sz="2200" dirty="0">
              <a:latin typeface="+mj-lt"/>
            </a:endParaRPr>
          </a:p>
          <a:p>
            <a:pPr algn="ctr">
              <a:defRPr/>
            </a:pPr>
            <a:r>
              <a:rPr lang="pt-BR" sz="2200" dirty="0">
                <a:latin typeface="+mj-lt"/>
              </a:rPr>
              <a:t>O texto que Jesus escolheu era do Profeta Isaías: “O espírito do Senhor Deus está comigo, pois o Senhor me ungiu; ele me enviou para trazer boas-novas aos meigos, para consolar os aflitos, para proclamar a liberdade aos cativos e para dar a liberdade aos prisioneiros espirituais”. </a:t>
            </a:r>
          </a:p>
        </p:txBody>
      </p:sp>
      <p:sp>
        <p:nvSpPr>
          <p:cNvPr id="4"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Texto de Aniversário</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5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Oitavo Ano – 2 d.C</a:t>
            </a:r>
          </a:p>
        </p:txBody>
      </p:sp>
      <p:sp>
        <p:nvSpPr>
          <p:cNvPr id="5" name="CaixaDeTexto 4"/>
          <p:cNvSpPr txBox="1"/>
          <p:nvPr/>
        </p:nvSpPr>
        <p:spPr>
          <a:xfrm>
            <a:off x="285750" y="1285875"/>
            <a:ext cx="8858250" cy="4154488"/>
          </a:xfrm>
          <a:prstGeom prst="rect">
            <a:avLst/>
          </a:prstGeom>
          <a:noFill/>
        </p:spPr>
        <p:txBody>
          <a:bodyPr>
            <a:spAutoFit/>
          </a:bodyPr>
          <a:lstStyle/>
          <a:p>
            <a:pPr marL="539550" lvl="1" indent="-514350">
              <a:buFont typeface="Wingdings" pitchFamily="2" charset="2"/>
              <a:buChar char="ü"/>
              <a:defRPr/>
            </a:pPr>
            <a:endParaRPr lang="pt-BR"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endParaRP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Os passeios à fazenda de seu tio;</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Jesus aprende a pescar;</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 matemático de Damasco;</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Jesus ensina seu irmão Tiago;</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As aulas de harpa;</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Nasce Simão, em 14 de Abril;</a:t>
            </a:r>
          </a:p>
          <a:p>
            <a:pPr marL="539550" lvl="1" indent="-514350">
              <a:buFont typeface="Wingdings" pitchFamily="2" charset="2"/>
              <a:buChar char="ü"/>
              <a:defRPr/>
            </a:pP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As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perguntas</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continuam</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endPar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endParaRP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Ciência e Religião;</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Astronomia e Geografia;</a:t>
            </a:r>
          </a:p>
          <a:p>
            <a:pPr marL="539550" lvl="1" indent="-514350">
              <a:buFont typeface="Wingdings" pitchFamily="2" charset="2"/>
              <a:buChar char="ü"/>
              <a:defRPr/>
            </a:pPr>
            <a:r>
              <a:rPr lang="pt-BR"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visita de </a:t>
            </a:r>
            <a:r>
              <a:rPr lang="pt-BR" sz="2200" b="1"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Nahor</a:t>
            </a:r>
            <a:r>
              <a:rPr lang="pt-BR"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um rabino de </a:t>
            </a:r>
          </a:p>
          <a:p>
            <a:pPr marL="539550" lvl="1" indent="-514350">
              <a:defRPr/>
            </a:pPr>
            <a:r>
              <a:rPr lang="pt-BR"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Jerusalém;</a:t>
            </a:r>
          </a:p>
        </p:txBody>
      </p:sp>
      <p:pic>
        <p:nvPicPr>
          <p:cNvPr id="6" name="Imagem 5" descr="jesuscriança-1.jpg"/>
          <p:cNvPicPr>
            <a:picLocks noChangeAspect="1"/>
          </p:cNvPicPr>
          <p:nvPr/>
        </p:nvPicPr>
        <p:blipFill>
          <a:blip r:embed="rId3"/>
          <a:stretch>
            <a:fillRect/>
          </a:stretch>
        </p:blipFill>
        <p:spPr>
          <a:xfrm>
            <a:off x="5214942" y="1428736"/>
            <a:ext cx="3290810" cy="42862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1214438"/>
            <a:ext cx="8572500" cy="4494212"/>
          </a:xfrm>
          <a:prstGeom prst="rect">
            <a:avLst/>
          </a:prstGeom>
          <a:noFill/>
        </p:spPr>
        <p:txBody>
          <a:bodyPr>
            <a:spAutoFit/>
          </a:bodyPr>
          <a:lstStyle/>
          <a:p>
            <a:pPr algn="ctr">
              <a:defRPr/>
            </a:pPr>
            <a:r>
              <a:rPr lang="pt-BR" sz="2200" dirty="0">
                <a:latin typeface="+mj-lt"/>
              </a:rPr>
              <a:t>123:6:8  1365¶3</a:t>
            </a:r>
          </a:p>
          <a:p>
            <a:pPr algn="ctr">
              <a:defRPr/>
            </a:pPr>
            <a:r>
              <a:rPr lang="pt-BR" sz="2200" dirty="0">
                <a:latin typeface="+mj-lt"/>
              </a:rPr>
              <a:t>Em fevereiro, </a:t>
            </a:r>
            <a:r>
              <a:rPr lang="pt-BR" sz="2200" dirty="0" err="1">
                <a:latin typeface="+mj-lt"/>
              </a:rPr>
              <a:t>Nahor</a:t>
            </a:r>
            <a:r>
              <a:rPr lang="pt-BR" sz="2200" dirty="0">
                <a:latin typeface="+mj-lt"/>
              </a:rPr>
              <a:t>, um dos professores de uma academia dos rabinos em Jerusalém, veio a Nazaré para observar Jesus, depois de ter cumprido uma missão semelhante na casa de Zacarias, perto de Jerusalém. Ele veio a Nazaré por uma sugestão do pai de João. Ao mesmo tempo em que, a princípio, ficou um tanto chocado com a franqueza de Jesus e sua maneira pouco convencional de se relacionar com as coisas da religião, ele atribuía isso à distância da </a:t>
            </a:r>
            <a:r>
              <a:rPr lang="pt-BR" sz="2200" dirty="0" err="1">
                <a:latin typeface="+mj-lt"/>
              </a:rPr>
              <a:t>Galiléia</a:t>
            </a:r>
            <a:r>
              <a:rPr lang="pt-BR" sz="2200" dirty="0">
                <a:latin typeface="+mj-lt"/>
              </a:rPr>
              <a:t> dos centros do ensino e da cultura hebraica e aconselhou a José e Maria que lhe permitissem levar Jesus consigo a Jerusalém, onde ele poderia ter as vantagens da educação e da instrução do centro da cultura judaica. </a:t>
            </a:r>
          </a:p>
          <a:p>
            <a:pPr algn="ctr">
              <a:defRPr/>
            </a:pPr>
            <a:endParaRPr lang="en-US" sz="2200" dirty="0">
              <a:latin typeface="+mj-lt"/>
            </a:endParaRPr>
          </a:p>
          <a:p>
            <a:pPr algn="r">
              <a:defRPr/>
            </a:pPr>
            <a:r>
              <a:rPr lang="en-US" sz="2200" dirty="0">
                <a:latin typeface="+mj-lt"/>
              </a:rPr>
              <a:t>Continua…</a:t>
            </a:r>
            <a:endParaRPr lang="pt-BR" sz="2200" dirty="0">
              <a:latin typeface="+mj-lt"/>
            </a:endParaRPr>
          </a:p>
        </p:txBody>
      </p:sp>
      <p:sp>
        <p:nvSpPr>
          <p:cNvPr id="4"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A Visita de </a:t>
            </a:r>
            <a:r>
              <a:rPr lang="pt-BR" sz="3000" b="1" dirty="0" err="1">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Nahor</a:t>
            </a:r>
            <a:endPar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1214438"/>
            <a:ext cx="8572500" cy="4154487"/>
          </a:xfrm>
          <a:prstGeom prst="rect">
            <a:avLst/>
          </a:prstGeom>
          <a:noFill/>
        </p:spPr>
        <p:txBody>
          <a:bodyPr>
            <a:spAutoFit/>
          </a:bodyPr>
          <a:lstStyle/>
          <a:p>
            <a:pPr algn="ctr">
              <a:defRPr/>
            </a:pPr>
            <a:r>
              <a:rPr lang="pt-BR" sz="2200" dirty="0">
                <a:latin typeface="+mj-lt"/>
              </a:rPr>
              <a:t>123:6:8  1365¶3</a:t>
            </a:r>
          </a:p>
          <a:p>
            <a:pPr algn="ctr">
              <a:defRPr/>
            </a:pPr>
            <a:r>
              <a:rPr lang="pt-BR" sz="2200" dirty="0">
                <a:latin typeface="+mj-lt"/>
              </a:rPr>
              <a:t>Maria ficou um pouco persuadida a consentir; ela estava convencida de que o seu primogênito devia transformar-se no Messias, o libertador judeu; José estava hesitante, mas também convencido de que Jesus devia crescer e tornar-se um homem do destino, contudo, achava-se profundamente incerto quanto a qual devia ser esse destino. No entanto ele nunca realmente duvidou de que o seu filho devia cumprir alguma grande missão na Terra. Quanto mais ele pensava sobre o conselho de </a:t>
            </a:r>
            <a:r>
              <a:rPr lang="pt-BR" sz="2200" dirty="0" err="1">
                <a:latin typeface="+mj-lt"/>
              </a:rPr>
              <a:t>Nahor</a:t>
            </a:r>
            <a:r>
              <a:rPr lang="pt-BR" sz="2200" dirty="0">
                <a:latin typeface="+mj-lt"/>
              </a:rPr>
              <a:t>, mais ele punha em dúvida se era sábio fazer esse estágio, como era proposto, em Jerusalém. </a:t>
            </a:r>
          </a:p>
          <a:p>
            <a:pPr algn="ctr">
              <a:defRPr/>
            </a:pPr>
            <a:endParaRPr lang="pt-BR" sz="2200" dirty="0">
              <a:latin typeface="+mj-lt"/>
            </a:endParaRPr>
          </a:p>
          <a:p>
            <a:pPr algn="r">
              <a:defRPr/>
            </a:pPr>
            <a:r>
              <a:rPr lang="pt-BR" sz="2200" dirty="0">
                <a:latin typeface="+mj-lt"/>
              </a:rPr>
              <a:t>Continua…</a:t>
            </a:r>
          </a:p>
        </p:txBody>
      </p:sp>
      <p:sp>
        <p:nvSpPr>
          <p:cNvPr id="4"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A Visita de </a:t>
            </a:r>
            <a:r>
              <a:rPr lang="pt-BR" sz="3000" b="1" dirty="0" err="1">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Nahor</a:t>
            </a:r>
            <a:endPar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1214438"/>
            <a:ext cx="8572500" cy="4494212"/>
          </a:xfrm>
          <a:prstGeom prst="rect">
            <a:avLst/>
          </a:prstGeom>
          <a:noFill/>
        </p:spPr>
        <p:txBody>
          <a:bodyPr>
            <a:spAutoFit/>
          </a:bodyPr>
          <a:lstStyle/>
          <a:p>
            <a:pPr algn="ctr">
              <a:defRPr/>
            </a:pPr>
            <a:r>
              <a:rPr lang="pt-BR" sz="2200" dirty="0">
                <a:latin typeface="+mj-lt"/>
              </a:rPr>
              <a:t>123:6:9  1365¶4</a:t>
            </a:r>
          </a:p>
          <a:p>
            <a:pPr algn="ctr">
              <a:defRPr/>
            </a:pPr>
            <a:r>
              <a:rPr lang="pt-BR" sz="2200" dirty="0">
                <a:latin typeface="+mj-lt"/>
              </a:rPr>
              <a:t>Por causa dessa diferença de opinião entre José e Maria, </a:t>
            </a:r>
            <a:r>
              <a:rPr lang="pt-BR" sz="2200" dirty="0" err="1">
                <a:latin typeface="+mj-lt"/>
              </a:rPr>
              <a:t>Nahor</a:t>
            </a:r>
            <a:r>
              <a:rPr lang="pt-BR" sz="2200" dirty="0">
                <a:latin typeface="+mj-lt"/>
              </a:rPr>
              <a:t> pediu permissão para colocar toda a questão para Jesus. Jesus escutou com atenção, conversou com José, com Maria e com um vizinho, Jacó, o pedreiro, cujo filho era o seu companheiro favorito e, então, dois dias mais tarde, ele concluiu que, mesmo havendo uma tal divergência de opinião entre os seus pais e os conselheiros, desde que ele não se sentia competente para assumir a responsabilidade por uma tal decisão, por não se sentir tão inclinado nem para uma decisão nem para a outra, em vista de toda a situação, finalmente ele decidiu “conversar com o meu Pai que está no céu”; [...]</a:t>
            </a:r>
          </a:p>
          <a:p>
            <a:pPr algn="ctr">
              <a:defRPr/>
            </a:pPr>
            <a:endParaRPr lang="en-US" sz="2200" dirty="0">
              <a:latin typeface="+mj-lt"/>
            </a:endParaRPr>
          </a:p>
          <a:p>
            <a:pPr algn="r">
              <a:defRPr/>
            </a:pPr>
            <a:r>
              <a:rPr lang="en-US" sz="2200" dirty="0">
                <a:latin typeface="+mj-lt"/>
              </a:rPr>
              <a:t>Continua…</a:t>
            </a:r>
            <a:endParaRPr lang="pt-BR" sz="2200" dirty="0">
              <a:latin typeface="+mj-lt"/>
            </a:endParaRPr>
          </a:p>
        </p:txBody>
      </p:sp>
      <p:sp>
        <p:nvSpPr>
          <p:cNvPr id="4"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A Visita de </a:t>
            </a:r>
            <a:r>
              <a:rPr lang="pt-BR" sz="3000" b="1" dirty="0" err="1">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Nahor</a:t>
            </a:r>
            <a:endPar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1214438"/>
            <a:ext cx="8572500" cy="3478212"/>
          </a:xfrm>
          <a:prstGeom prst="rect">
            <a:avLst/>
          </a:prstGeom>
          <a:noFill/>
        </p:spPr>
        <p:txBody>
          <a:bodyPr>
            <a:spAutoFit/>
          </a:bodyPr>
          <a:lstStyle/>
          <a:p>
            <a:pPr algn="ctr">
              <a:defRPr/>
            </a:pPr>
            <a:r>
              <a:rPr lang="pt-BR" sz="2200" dirty="0">
                <a:latin typeface="+mj-lt"/>
              </a:rPr>
              <a:t>123:6:9  1365¶4</a:t>
            </a:r>
          </a:p>
          <a:p>
            <a:pPr algn="ctr">
              <a:defRPr/>
            </a:pPr>
            <a:r>
              <a:rPr lang="pt-BR" sz="2200" dirty="0">
                <a:latin typeface="+mj-lt"/>
              </a:rPr>
              <a:t>... e, enquanto não estivesse absolutamente certo quanto à resposta, ele sentiu que deveria permanecer em casa “com o meu pai e a minha mãe”, e acrescentou: “eles que tanto me amam devem ser capazes de fazer mais por mim e guiar-me de um modo mais seguro do que estranhos, que podem apenas ver o meu corpo e observar a minha mente, mas que dificilmente podem me conhecer de verdade”. Todos ficaram maravilhados, e </a:t>
            </a:r>
            <a:r>
              <a:rPr lang="pt-BR" sz="2200" dirty="0" err="1">
                <a:latin typeface="+mj-lt"/>
              </a:rPr>
              <a:t>Nahor</a:t>
            </a:r>
            <a:r>
              <a:rPr lang="pt-BR" sz="2200" dirty="0">
                <a:latin typeface="+mj-lt"/>
              </a:rPr>
              <a:t> tomou o seu caminho de volta para Jerusalém. E se passaram muitos anos antes que a questão de Jesus ir para longe de casa de novo voltasse a ser levada em consideração. </a:t>
            </a:r>
          </a:p>
        </p:txBody>
      </p:sp>
      <p:sp>
        <p:nvSpPr>
          <p:cNvPr id="4"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A Visita de </a:t>
            </a:r>
            <a:r>
              <a:rPr lang="pt-BR" sz="3000" b="1" dirty="0" err="1">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Nahor</a:t>
            </a:r>
            <a:endPar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5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Nono Ano – 3 d.C</a:t>
            </a:r>
          </a:p>
        </p:txBody>
      </p:sp>
      <p:sp>
        <p:nvSpPr>
          <p:cNvPr id="5" name="CaixaDeTexto 4"/>
          <p:cNvSpPr txBox="1"/>
          <p:nvPr/>
        </p:nvSpPr>
        <p:spPr>
          <a:xfrm>
            <a:off x="285750" y="1285875"/>
            <a:ext cx="8858250" cy="4832350"/>
          </a:xfrm>
          <a:prstGeom prst="rect">
            <a:avLst/>
          </a:prstGeom>
          <a:noFill/>
        </p:spPr>
        <p:txBody>
          <a:bodyPr>
            <a:spAutoFit/>
          </a:bodyPr>
          <a:lstStyle/>
          <a:p>
            <a:pPr marL="539550" lvl="1" indent="-514350">
              <a:buFont typeface="Wingdings" pitchFamily="2" charset="2"/>
              <a:buChar char="ü"/>
              <a:defRPr/>
            </a:pPr>
            <a:endPar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endParaRPr>
          </a:p>
          <a:p>
            <a:pPr marL="539550" lvl="1" indent="-514350">
              <a:buFont typeface="Wingdings" pitchFamily="2" charset="2"/>
              <a:buChar char="ü"/>
              <a:defRPr/>
            </a:pPr>
            <a:r>
              <a:rPr lang="pt-BR"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 desenho no chão da escola;</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escalada do monte </a:t>
            </a:r>
            <a:r>
              <a:rPr lang="pt-BR"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Tabor</a:t>
            </a: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Sua bancada de trabalho;</a:t>
            </a:r>
          </a:p>
          <a:p>
            <a:pPr marL="539550" lvl="1" indent="-514350">
              <a:buFont typeface="Wingdings" pitchFamily="2" charset="2"/>
              <a:buChar char="ü"/>
              <a:defRPr/>
            </a:pP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As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viagens</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às</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cidades</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vizinhas</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endPar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endParaRP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As doenças comuns da infância;</a:t>
            </a:r>
          </a:p>
          <a:p>
            <a:pPr marL="539550" lvl="1" indent="-514350">
              <a:buFont typeface="Wingdings" pitchFamily="2" charset="2"/>
              <a:buChar char="ü"/>
              <a:defRPr/>
            </a:pP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Evolução</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física</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intelectual</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Social e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espiritual</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Nasce Marta, em 13 de Setembro;</a:t>
            </a:r>
          </a:p>
          <a:p>
            <a:pPr marL="539550" lvl="1" indent="-514350">
              <a:buFont typeface="Wingdings" pitchFamily="2" charset="2"/>
              <a:buChar char="ü"/>
              <a:defRPr/>
            </a:pP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pior</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inverno</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de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todos</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os</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tempos;</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Torna-se líder de um grupo de 7 garotos;</a:t>
            </a:r>
          </a:p>
          <a:p>
            <a:pPr marL="539550" lvl="1" indent="-514350">
              <a:buFont typeface="Wingdings" pitchFamily="2" charset="2"/>
              <a:buChar char="ü"/>
              <a:defRPr/>
            </a:pP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Ponderações</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sobre</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gelo</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água</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e vapor;</a:t>
            </a:r>
          </a:p>
          <a:p>
            <a:pPr marL="539550" lvl="1" indent="-514350">
              <a:buFont typeface="Wingdings" pitchFamily="2" charset="2"/>
              <a:buChar char="ü"/>
              <a:defRPr/>
            </a:pPr>
            <a:endPar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endParaRPr>
          </a:p>
          <a:p>
            <a:pPr marL="539550" lvl="1" indent="-514350">
              <a:buFont typeface="Wingdings" pitchFamily="2" charset="2"/>
              <a:buChar char="ü"/>
              <a:defRPr/>
            </a:pPr>
            <a:endPar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endParaRPr>
          </a:p>
        </p:txBody>
      </p:sp>
      <p:pic>
        <p:nvPicPr>
          <p:cNvPr id="4" name="Imagem 3" descr="010808.jpg"/>
          <p:cNvPicPr>
            <a:picLocks noChangeAspect="1"/>
          </p:cNvPicPr>
          <p:nvPr/>
        </p:nvPicPr>
        <p:blipFill>
          <a:blip r:embed="rId3"/>
          <a:stretch>
            <a:fillRect/>
          </a:stretch>
        </p:blipFill>
        <p:spPr>
          <a:xfrm>
            <a:off x="5572132" y="1428736"/>
            <a:ext cx="2885242" cy="2928958"/>
          </a:xfrm>
          <a:prstGeom prst="rect">
            <a:avLst/>
          </a:prstGeom>
          <a:solidFill>
            <a:srgbClr val="FFFFFF">
              <a:shade val="85000"/>
            </a:srgbClr>
          </a:solidFill>
          <a:ln w="1270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1214438"/>
            <a:ext cx="8572500" cy="4154487"/>
          </a:xfrm>
          <a:prstGeom prst="rect">
            <a:avLst/>
          </a:prstGeom>
          <a:noFill/>
        </p:spPr>
        <p:txBody>
          <a:bodyPr>
            <a:spAutoFit/>
          </a:bodyPr>
          <a:lstStyle/>
          <a:p>
            <a:pPr algn="ctr">
              <a:defRPr/>
            </a:pPr>
            <a:r>
              <a:rPr lang="pt-BR" sz="2200" dirty="0">
                <a:latin typeface="+mj-lt"/>
              </a:rPr>
              <a:t>124:1:3  1366¶4</a:t>
            </a:r>
          </a:p>
          <a:p>
            <a:pPr algn="ctr">
              <a:defRPr/>
            </a:pPr>
            <a:r>
              <a:rPr lang="pt-BR" sz="2200" dirty="0">
                <a:latin typeface="+mj-lt"/>
              </a:rPr>
              <a:t>O problema mais sério a acontecer ainda na escola ocorreu no final do inverno quando Jesus ousou desafiar o </a:t>
            </a:r>
            <a:r>
              <a:rPr lang="pt-BR" sz="2200" dirty="0" err="1">
                <a:latin typeface="+mj-lt"/>
              </a:rPr>
              <a:t>chazam</a:t>
            </a:r>
            <a:r>
              <a:rPr lang="pt-BR" sz="2200" dirty="0">
                <a:latin typeface="+mj-lt"/>
              </a:rPr>
              <a:t> a respeito do ensinamento de que todas as imagens, as pinturas e os desenhos eram idólatras, pela sua natureza. Jesus deliciava-se em desenhar paisagens tanto quanto em modelar uma grande variedade de objetos em cerâmica. Tudo, nesse sentido, era estritamente proibido pela lei judaica, mas até esse momento ele tinha conseguido desarmar as objeções dos seus pais de um modo tal que eles lhe haviam permitido continuar com essas atividades. </a:t>
            </a:r>
          </a:p>
          <a:p>
            <a:pPr algn="ctr">
              <a:defRPr/>
            </a:pPr>
            <a:endParaRPr lang="en-US" sz="2200" dirty="0">
              <a:latin typeface="+mj-lt"/>
            </a:endParaRPr>
          </a:p>
          <a:p>
            <a:pPr algn="r">
              <a:defRPr/>
            </a:pPr>
            <a:r>
              <a:rPr lang="en-US" sz="2200" dirty="0">
                <a:latin typeface="+mj-lt"/>
              </a:rPr>
              <a:t>Continua…</a:t>
            </a:r>
            <a:endParaRPr lang="pt-BR" sz="2200" dirty="0">
              <a:latin typeface="+mj-lt"/>
            </a:endParaRPr>
          </a:p>
        </p:txBody>
      </p:sp>
      <p:sp>
        <p:nvSpPr>
          <p:cNvPr id="4"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Desenho no Chão da Escola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5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Os Filhos Criadores</a:t>
            </a:r>
          </a:p>
        </p:txBody>
      </p:sp>
      <p:sp>
        <p:nvSpPr>
          <p:cNvPr id="5" name="CaixaDeTexto 4"/>
          <p:cNvSpPr txBox="1"/>
          <p:nvPr/>
        </p:nvSpPr>
        <p:spPr>
          <a:xfrm>
            <a:off x="285750" y="1285875"/>
            <a:ext cx="8858250" cy="3524250"/>
          </a:xfrm>
          <a:prstGeom prst="rect">
            <a:avLst/>
          </a:prstGeom>
          <a:noFill/>
        </p:spPr>
        <p:txBody>
          <a:bodyPr>
            <a:spAutoFit/>
          </a:bodyPr>
          <a:lstStyle/>
          <a:p>
            <a:pPr indent="-432000">
              <a:buFont typeface="Wingdings" pitchFamily="2" charset="2"/>
              <a:buChar char="Ø"/>
              <a:defRPr/>
            </a:pPr>
            <a:r>
              <a:rPr lang="pt-BR" sz="25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Os Filhos de Deus, originários do Paraíso:</a:t>
            </a:r>
          </a:p>
          <a:p>
            <a:pPr marL="996750" lvl="2" indent="-514350">
              <a:buFont typeface="Arial" pitchFamily="34" charset="0"/>
              <a:buChar char="•"/>
              <a:defRPr/>
            </a:pP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Dainais</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Filhos</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Instrutores</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da</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Trindade</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996750" lvl="2" indent="-514350">
              <a:buFont typeface="Arial" pitchFamily="34" charset="0"/>
              <a:buChar char="•"/>
              <a:defRPr/>
            </a:pP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Avonais</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Filhos</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Magisteriais</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endPar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endParaRPr>
          </a:p>
          <a:p>
            <a:pPr marL="996750" lvl="2" indent="-514350">
              <a:buFont typeface="Arial" pitchFamily="34" charset="0"/>
              <a:buChar char="•"/>
              <a:defRPr/>
            </a:pPr>
            <a:r>
              <a:rPr lang="en-US" sz="2200" b="1"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Michaéis</a:t>
            </a:r>
            <a:r>
              <a:rPr lang="en-US"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 </a:t>
            </a:r>
            <a:r>
              <a:rPr lang="en-US" sz="2200" b="1"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Filhos</a:t>
            </a:r>
            <a:r>
              <a:rPr lang="en-US"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b="1"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Criadores</a:t>
            </a:r>
            <a:r>
              <a:rPr lang="en-US"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1453950" lvl="3" indent="-514350">
              <a:buFont typeface="Wingdings" pitchFamily="2" charset="2"/>
              <a:buChar char="ü"/>
              <a:defRPr/>
            </a:pP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Projetistas</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1453950" lvl="3" indent="-514350">
              <a:buFont typeface="Wingdings" pitchFamily="2" charset="2"/>
              <a:buChar char="ü"/>
              <a:defRPr/>
            </a:pP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Criadores</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1453950" lvl="3" indent="-514350">
              <a:buFont typeface="Wingdings" pitchFamily="2" charset="2"/>
              <a:buChar char="ü"/>
              <a:defRPr/>
            </a:pP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Administradores</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1453950" lvl="3"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700 mil </a:t>
            </a:r>
            <a:r>
              <a:rPr lang="pt-BR"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Michaéis</a:t>
            </a: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1453950" lvl="3" indent="-514350">
              <a:buFont typeface="Wingdings" pitchFamily="2" charset="2"/>
              <a:buChar char="ü"/>
              <a:defRPr/>
            </a:pP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Nº 611.121;</a:t>
            </a:r>
          </a:p>
          <a:p>
            <a:pPr marL="1453950" lvl="3" indent="-514350">
              <a:buFont typeface="Wingdings" pitchFamily="2" charset="2"/>
              <a:buChar char="ü"/>
              <a:defRPr/>
            </a:pPr>
            <a:r>
              <a:rPr lang="en-US"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Michael de Nebadon;</a:t>
            </a:r>
          </a:p>
        </p:txBody>
      </p:sp>
      <p:pic>
        <p:nvPicPr>
          <p:cNvPr id="6" name="Imagem 5" descr="sudario.jpg"/>
          <p:cNvPicPr>
            <a:picLocks noChangeAspect="1"/>
          </p:cNvPicPr>
          <p:nvPr/>
        </p:nvPicPr>
        <p:blipFill>
          <a:blip r:embed="rId3"/>
          <a:stretch>
            <a:fillRect/>
          </a:stretch>
        </p:blipFill>
        <p:spPr>
          <a:xfrm>
            <a:off x="5500694" y="2395568"/>
            <a:ext cx="2769500" cy="381951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1214438"/>
            <a:ext cx="8501062" cy="5170487"/>
          </a:xfrm>
          <a:prstGeom prst="rect">
            <a:avLst/>
          </a:prstGeom>
          <a:noFill/>
        </p:spPr>
        <p:txBody>
          <a:bodyPr>
            <a:spAutoFit/>
          </a:bodyPr>
          <a:lstStyle/>
          <a:p>
            <a:pPr algn="ctr">
              <a:defRPr/>
            </a:pPr>
            <a:r>
              <a:rPr lang="pt-BR" sz="2200" dirty="0">
                <a:latin typeface="+mj-lt"/>
              </a:rPr>
              <a:t> 124:1:4  1366¶5</a:t>
            </a:r>
          </a:p>
          <a:p>
            <a:pPr algn="ctr">
              <a:defRPr/>
            </a:pPr>
            <a:r>
              <a:rPr lang="pt-BR" sz="2200" dirty="0">
                <a:latin typeface="+mj-lt"/>
              </a:rPr>
              <a:t>Mas o problema foi novamente levantado na escola, quando um dos alunos mais atrasados descobriu Jesus fazendo, a carvão, um desenho do professor no chão da sala de aula. Lá estava, claro como o dia; e muitos dos anciães tinham visto aquilo antes que o comitê fosse chamar José para exigir que algo fosse feito para acabar com o descumprimento da lei por parte do seu filho primogênito. E, embora não tenha sido essa a primeira vez que as reclamações chegavam a José e Maria, sobre as coisas que o seu versátil e ativo menino fazia, era essa a mais séria de todas as acusações que até então tinham sido lançadas contra ele. Jesus escutou a acusação, sobre os seus esforços artísticos, durante algum tempo, assentado que estava em uma grande pedra no lado de fora </a:t>
            </a:r>
          </a:p>
          <a:p>
            <a:pPr algn="ctr">
              <a:defRPr/>
            </a:pPr>
            <a:r>
              <a:rPr lang="pt-BR" sz="2200" dirty="0">
                <a:latin typeface="+mj-lt"/>
              </a:rPr>
              <a:t>da porta dos fundos. </a:t>
            </a:r>
          </a:p>
          <a:p>
            <a:pPr algn="ctr">
              <a:defRPr/>
            </a:pPr>
            <a:endParaRPr lang="pt-BR" sz="2200" dirty="0">
              <a:latin typeface="+mj-lt"/>
            </a:endParaRPr>
          </a:p>
          <a:p>
            <a:pPr algn="r">
              <a:defRPr/>
            </a:pPr>
            <a:r>
              <a:rPr lang="en-US" sz="2200" dirty="0">
                <a:latin typeface="+mj-lt"/>
              </a:rPr>
              <a:t>Continua…</a:t>
            </a:r>
            <a:endParaRPr lang="pt-BR" sz="2200" dirty="0">
              <a:latin typeface="+mj-lt"/>
            </a:endParaRPr>
          </a:p>
        </p:txBody>
      </p:sp>
      <p:sp>
        <p:nvSpPr>
          <p:cNvPr id="4"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Desenho no Chão da Escola</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1214438"/>
            <a:ext cx="8572500" cy="3816350"/>
          </a:xfrm>
          <a:prstGeom prst="rect">
            <a:avLst/>
          </a:prstGeom>
          <a:noFill/>
        </p:spPr>
        <p:txBody>
          <a:bodyPr>
            <a:spAutoFit/>
          </a:bodyPr>
          <a:lstStyle/>
          <a:p>
            <a:pPr algn="ctr">
              <a:defRPr/>
            </a:pPr>
            <a:r>
              <a:rPr lang="pt-BR" sz="2200" dirty="0">
                <a:latin typeface="+mj-lt"/>
              </a:rPr>
              <a:t>124:1:4  1366¶5</a:t>
            </a:r>
          </a:p>
          <a:p>
            <a:pPr algn="ctr">
              <a:defRPr/>
            </a:pPr>
            <a:r>
              <a:rPr lang="pt-BR" sz="2200" dirty="0">
                <a:latin typeface="+mj-lt"/>
              </a:rPr>
              <a:t>Ele ressentira-se de que eles tivessem culpado o seu pai pelos erros que alegavam que ele cometia; e assim ele avançou, destemidamente, para confrontar-se com os seus acusadores. Os anciães ficaram confusos. Alguns estavam inclinados a ver o episódio com humor, enquanto um ou dois pareciam pensar que o menino era um sacrílego, se não até blasfemo mesmo. José estava perplexo e Maria indignada, mas Jesus insistia em ser ouvido. E ele teve a palavra e, corajosamente, defendeu o seu ponto de vista com o consumado e amplo autocontrole e anunciou que se conformaria à decisão do seu pai, nessa, como em todas as outras questões controvertidas. E o comitê dos anciães partiu em silêncio.</a:t>
            </a:r>
          </a:p>
        </p:txBody>
      </p:sp>
      <p:sp>
        <p:nvSpPr>
          <p:cNvPr id="4"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Desenho no Chão da Escola</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5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Décimo Ano – 4 d.C</a:t>
            </a:r>
          </a:p>
        </p:txBody>
      </p:sp>
      <p:sp>
        <p:nvSpPr>
          <p:cNvPr id="5" name="CaixaDeTexto 4"/>
          <p:cNvSpPr txBox="1"/>
          <p:nvPr/>
        </p:nvSpPr>
        <p:spPr>
          <a:xfrm>
            <a:off x="285750" y="1285875"/>
            <a:ext cx="8858250" cy="4154488"/>
          </a:xfrm>
          <a:prstGeom prst="rect">
            <a:avLst/>
          </a:prstGeom>
          <a:noFill/>
        </p:spPr>
        <p:txBody>
          <a:bodyPr>
            <a:spAutoFit/>
          </a:bodyPr>
          <a:lstStyle/>
          <a:p>
            <a:pPr marL="539550" lvl="1" indent="-514350">
              <a:buFont typeface="Wingdings" pitchFamily="2" charset="2"/>
              <a:buChar char="ü"/>
              <a:defRPr/>
            </a:pPr>
            <a:endParaRPr lang="pt-BR"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endParaRP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Autoconsciência divina;</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Os pais preferem o silêncio;</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Jesus ingressa na escola avançada;</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As perguntas difíceis continuam;</a:t>
            </a:r>
          </a:p>
          <a:p>
            <a:pPr marL="539550" lvl="1" indent="-514350">
              <a:buFont typeface="Wingdings" pitchFamily="2" charset="2"/>
              <a:buChar char="ü"/>
              <a:defRPr/>
            </a:pPr>
            <a:r>
              <a:rPr lang="pt-BR"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Jacó torna-se o defensor de Jesus;</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As conversas com os mais velhos;</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Agricultura, Indústria e Comércio;</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Profundidade de raciocínio; e</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Agudeza de observação;</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viagem ao mar da </a:t>
            </a:r>
            <a:r>
              <a:rPr lang="pt-BR"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Galiléia</a:t>
            </a: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Jesus decide que será pescador;</a:t>
            </a:r>
          </a:p>
        </p:txBody>
      </p:sp>
      <p:pic>
        <p:nvPicPr>
          <p:cNvPr id="4" name="Imagem 3" descr="Jesus menino.jpg"/>
          <p:cNvPicPr>
            <a:picLocks noChangeAspect="1"/>
          </p:cNvPicPr>
          <p:nvPr/>
        </p:nvPicPr>
        <p:blipFill>
          <a:blip r:embed="rId3"/>
          <a:stretch>
            <a:fillRect/>
          </a:stretch>
        </p:blipFill>
        <p:spPr>
          <a:xfrm>
            <a:off x="5405860" y="1571612"/>
            <a:ext cx="2880916" cy="40719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1214438"/>
            <a:ext cx="8572500" cy="3816350"/>
          </a:xfrm>
          <a:prstGeom prst="rect">
            <a:avLst/>
          </a:prstGeom>
          <a:noFill/>
        </p:spPr>
        <p:txBody>
          <a:bodyPr>
            <a:spAutoFit/>
          </a:bodyPr>
          <a:lstStyle/>
          <a:p>
            <a:pPr algn="ctr">
              <a:defRPr/>
            </a:pPr>
            <a:r>
              <a:rPr lang="pt-BR" sz="2200" dirty="0">
                <a:latin typeface="+mj-lt"/>
              </a:rPr>
              <a:t> 124:2:4  1368¶6</a:t>
            </a:r>
          </a:p>
          <a:p>
            <a:pPr algn="ctr">
              <a:defRPr/>
            </a:pPr>
            <a:r>
              <a:rPr lang="pt-BR" sz="2200" dirty="0">
                <a:latin typeface="+mj-lt"/>
              </a:rPr>
              <a:t>Talvez a sua característica mais incomum e destacada fosse a sua pouca disposição de lutar pelos direitos próprios. Posto que ele era um garoto tão bem desenvolvido pela sua idade, parecia estranho aos seus companheiros que ele não estivesse inclinado a defender-se sequer das injustiças, nem quando submetido a abuso pessoal. Como quer que fosse, ele não sofria muito em vista dessa sua característica, por causa da sua amizade com Jacó, o garoto vizinho, que era um ano mais velho. Ele era filho de um pedreiro, sócio de José nos negócios. </a:t>
            </a:r>
          </a:p>
          <a:p>
            <a:pPr algn="ctr">
              <a:defRPr/>
            </a:pPr>
            <a:endParaRPr lang="en-US" sz="2200" dirty="0">
              <a:latin typeface="+mj-lt"/>
            </a:endParaRPr>
          </a:p>
          <a:p>
            <a:pPr algn="r">
              <a:defRPr/>
            </a:pPr>
            <a:r>
              <a:rPr lang="en-US" sz="2200" dirty="0">
                <a:latin typeface="+mj-lt"/>
              </a:rPr>
              <a:t>Continua…</a:t>
            </a:r>
            <a:endParaRPr lang="pt-BR" sz="2200" dirty="0">
              <a:latin typeface="+mj-lt"/>
            </a:endParaRPr>
          </a:p>
        </p:txBody>
      </p:sp>
      <p:sp>
        <p:nvSpPr>
          <p:cNvPr id="4"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Jacó, o Defensor de Jesus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1214438"/>
            <a:ext cx="8572500" cy="2800350"/>
          </a:xfrm>
          <a:prstGeom prst="rect">
            <a:avLst/>
          </a:prstGeom>
          <a:noFill/>
        </p:spPr>
        <p:txBody>
          <a:bodyPr>
            <a:spAutoFit/>
          </a:bodyPr>
          <a:lstStyle/>
          <a:p>
            <a:pPr algn="ctr">
              <a:defRPr/>
            </a:pPr>
            <a:r>
              <a:rPr lang="pt-BR" sz="2200" dirty="0">
                <a:latin typeface="+mj-lt"/>
              </a:rPr>
              <a:t> 124:2:4  1368¶6</a:t>
            </a:r>
          </a:p>
          <a:p>
            <a:pPr algn="ctr">
              <a:defRPr/>
            </a:pPr>
            <a:r>
              <a:rPr lang="pt-BR" sz="2200" dirty="0">
                <a:latin typeface="+mj-lt"/>
              </a:rPr>
              <a:t>Jacó era um grande admirador de Jesus, e tomou a si a tarefa de fazer com que a ninguém fosse permitido impor-se a Jesus, às custas da aversão que ele tinha ao combate físico. Muitas vezes jovens mais velhos e mais rudes atacaram Jesus, confiando na sua reputação de docilidade, mas eles sofriam sempre uma retribuição, rápida e certa, das mãos do seu auto-apontado campeão e defensor sempre disposto, Jacó, o filho do pedreiro. </a:t>
            </a:r>
          </a:p>
        </p:txBody>
      </p:sp>
      <p:sp>
        <p:nvSpPr>
          <p:cNvPr id="4"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Jacó, o Defensor de Jesus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5"/>
          <p:cNvSpPr>
            <a:spLocks noRot="1" noChangeArrowheads="1"/>
          </p:cNvSpPr>
          <p:nvPr/>
        </p:nvSpPr>
        <p:spPr bwMode="auto">
          <a:xfrm>
            <a:off x="298450" y="0"/>
            <a:ext cx="6059488" cy="1143000"/>
          </a:xfrm>
          <a:prstGeom prst="rect">
            <a:avLst/>
          </a:prstGeom>
          <a:noFill/>
          <a:ln w="9525">
            <a:noFill/>
            <a:miter lim="800000"/>
            <a:headEnd/>
            <a:tailEnd/>
          </a:ln>
          <a:effectLst/>
        </p:spPr>
        <p:txBody>
          <a:bodyPr anchor="ctr"/>
          <a:lstStyle/>
          <a:p>
            <a:pPr>
              <a:defRPr/>
            </a:pPr>
            <a:r>
              <a:rPr lang="pt-BR" sz="33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Décimo Primeiro Ano – 5 d.C</a:t>
            </a:r>
          </a:p>
        </p:txBody>
      </p:sp>
      <p:sp>
        <p:nvSpPr>
          <p:cNvPr id="5" name="CaixaDeTexto 4"/>
          <p:cNvSpPr txBox="1"/>
          <p:nvPr/>
        </p:nvSpPr>
        <p:spPr>
          <a:xfrm>
            <a:off x="285750" y="1285875"/>
            <a:ext cx="8858250" cy="4154488"/>
          </a:xfrm>
          <a:prstGeom prst="rect">
            <a:avLst/>
          </a:prstGeom>
          <a:noFill/>
        </p:spPr>
        <p:txBody>
          <a:bodyPr>
            <a:spAutoFit/>
          </a:bodyPr>
          <a:lstStyle/>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As constantes viagens à fazenda;</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Cresce o contato com as caravanas;</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Nasce Judá, em 24 de Julho;</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Maria sofre complicações no parto;</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Jesus torna-se muito ocupado;</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 professor o ensina durante a noite;</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viagem a </a:t>
            </a:r>
            <a:r>
              <a:rPr lang="pt-BR"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Sitópolis</a:t>
            </a: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na </a:t>
            </a:r>
            <a:r>
              <a:rPr lang="pt-BR"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Decápolis</a:t>
            </a: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As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belezas</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da</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cidade</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pagã</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Os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jogos</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olímpicos</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de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Sitópolis</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r>
              <a:rPr lang="en-US"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Jesus </a:t>
            </a:r>
            <a:r>
              <a:rPr lang="en-US" sz="2200" b="1"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propõe</a:t>
            </a:r>
            <a:r>
              <a:rPr lang="en-US"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 </a:t>
            </a:r>
            <a:r>
              <a:rPr lang="en-US" sz="2200" b="1"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construção</a:t>
            </a:r>
            <a:r>
              <a:rPr lang="en-US"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de um </a:t>
            </a:r>
          </a:p>
          <a:p>
            <a:pPr marL="539550" lvl="1" indent="-514350">
              <a:defRPr/>
            </a:pPr>
            <a:r>
              <a:rPr lang="en-US"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b="1"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anfiteatro</a:t>
            </a:r>
            <a:r>
              <a:rPr lang="en-US"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b="1"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em</a:t>
            </a:r>
            <a:r>
              <a:rPr lang="en-US"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b="1"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Nazaré</a:t>
            </a:r>
            <a:r>
              <a:rPr lang="en-US"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endPar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endParaRPr>
          </a:p>
        </p:txBody>
      </p:sp>
      <p:pic>
        <p:nvPicPr>
          <p:cNvPr id="4" name="Imagem 3" descr="imag_1445_teatro_anfiteatro_romano_merida.jpg"/>
          <p:cNvPicPr>
            <a:picLocks noChangeAspect="1"/>
          </p:cNvPicPr>
          <p:nvPr/>
        </p:nvPicPr>
        <p:blipFill>
          <a:blip r:embed="rId3"/>
          <a:stretch>
            <a:fillRect/>
          </a:stretch>
        </p:blipFill>
        <p:spPr>
          <a:xfrm>
            <a:off x="5504389" y="1500174"/>
            <a:ext cx="3211015" cy="2357454"/>
          </a:xfrm>
          <a:prstGeom prst="rect">
            <a:avLst/>
          </a:prstGeom>
          <a:solidFill>
            <a:srgbClr val="FFFFFF">
              <a:shade val="85000"/>
            </a:srgbClr>
          </a:solidFill>
          <a:ln w="1270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Imagem 5" descr="pagina0809a.jpg"/>
          <p:cNvPicPr>
            <a:picLocks noChangeAspect="1"/>
          </p:cNvPicPr>
          <p:nvPr/>
        </p:nvPicPr>
        <p:blipFill>
          <a:blip r:embed="rId4"/>
          <a:stretch>
            <a:fillRect/>
          </a:stretch>
        </p:blipFill>
        <p:spPr>
          <a:xfrm>
            <a:off x="6211888" y="3643313"/>
            <a:ext cx="2003425" cy="2455862"/>
          </a:xfrm>
          <a:prstGeom prst="rect">
            <a:avLst/>
          </a:prstGeom>
          <a:ln>
            <a:solidFill>
              <a:schemeClr val="tx1">
                <a:lumMod val="85000"/>
                <a:lumOff val="15000"/>
              </a:schemeClr>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1214438"/>
            <a:ext cx="8572500" cy="5508625"/>
          </a:xfrm>
          <a:prstGeom prst="rect">
            <a:avLst/>
          </a:prstGeom>
          <a:noFill/>
        </p:spPr>
        <p:txBody>
          <a:bodyPr>
            <a:spAutoFit/>
          </a:bodyPr>
          <a:lstStyle/>
          <a:p>
            <a:pPr algn="ctr">
              <a:defRPr/>
            </a:pPr>
            <a:r>
              <a:rPr lang="pt-BR" sz="2200" dirty="0">
                <a:latin typeface="+mj-lt"/>
              </a:rPr>
              <a:t> 124:3:6  1370¶4</a:t>
            </a:r>
          </a:p>
          <a:p>
            <a:pPr algn="ctr">
              <a:defRPr/>
            </a:pPr>
            <a:r>
              <a:rPr lang="pt-BR" sz="2200" dirty="0">
                <a:latin typeface="+mj-lt"/>
              </a:rPr>
              <a:t>Em meados do mês de maio o jovem acompanhou o seu pai em uma viagem de negócios a </a:t>
            </a:r>
            <a:r>
              <a:rPr lang="pt-BR" sz="2200" dirty="0" err="1">
                <a:latin typeface="+mj-lt"/>
              </a:rPr>
              <a:t>Sitópolis</a:t>
            </a:r>
            <a:r>
              <a:rPr lang="pt-BR" sz="2200" dirty="0">
                <a:latin typeface="+mj-lt"/>
              </a:rPr>
              <a:t>, a principal cidade grega da </a:t>
            </a:r>
            <a:r>
              <a:rPr lang="pt-BR" sz="2200" dirty="0" err="1">
                <a:latin typeface="+mj-lt"/>
              </a:rPr>
              <a:t>Decápolis</a:t>
            </a:r>
            <a:r>
              <a:rPr lang="pt-BR" sz="2200" dirty="0">
                <a:latin typeface="+mj-lt"/>
              </a:rPr>
              <a:t>, a antiga cidade hebraica de </a:t>
            </a:r>
            <a:r>
              <a:rPr lang="pt-BR" sz="2200" dirty="0" err="1">
                <a:latin typeface="+mj-lt"/>
              </a:rPr>
              <a:t>Betsean</a:t>
            </a:r>
            <a:r>
              <a:rPr lang="pt-BR" sz="2200" dirty="0">
                <a:latin typeface="+mj-lt"/>
              </a:rPr>
              <a:t>. [...] Jesus ficou tremendamente impressionado com a aparência de limpeza e de ordem dessa cidade tida como pagã. E maravilhou-se com o teatro a céu aberto e admirou-se com a beleza do templo de mármore, dedicado à adoração dos deuses “pagãos”. José ficou bastante perturbado com o entusiasmo do jovem e tentou contrabalançar essas impressões favoráveis exaltando a beleza e a grandeza do templo judeu de Jerusalém. Muitas vezes Jesus havia contemplado, com curiosidade, essa magnífica cidade grega da montanha de Nazaré e tantas vezes perguntara sobre os seus extensos edifícios públicos ornados, mas o seu pai sempre procurara evitar responder a essas perguntas. Agora estavam face a face com as belezas dessa cidade gentia, e José não podia ignorar gratuitamente as perguntas de Jesus. </a:t>
            </a:r>
          </a:p>
          <a:p>
            <a:pPr algn="r">
              <a:defRPr/>
            </a:pPr>
            <a:r>
              <a:rPr lang="en-US" sz="2200" dirty="0">
                <a:latin typeface="+mj-lt"/>
              </a:rPr>
              <a:t>Continua…</a:t>
            </a:r>
            <a:endParaRPr lang="pt-BR" sz="2200" dirty="0">
              <a:latin typeface="+mj-lt"/>
            </a:endParaRPr>
          </a:p>
        </p:txBody>
      </p:sp>
      <p:sp>
        <p:nvSpPr>
          <p:cNvPr id="4"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A Viagem a </a:t>
            </a:r>
            <a:r>
              <a:rPr lang="pt-BR" sz="3000" b="1" dirty="0" err="1">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Sitópolis</a:t>
            </a:r>
            <a:endPar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1214438"/>
            <a:ext cx="8572500" cy="5508625"/>
          </a:xfrm>
          <a:prstGeom prst="rect">
            <a:avLst/>
          </a:prstGeom>
          <a:noFill/>
        </p:spPr>
        <p:txBody>
          <a:bodyPr>
            <a:spAutoFit/>
          </a:bodyPr>
          <a:lstStyle/>
          <a:p>
            <a:pPr algn="ctr">
              <a:defRPr/>
            </a:pPr>
            <a:r>
              <a:rPr lang="pt-BR" sz="2200" dirty="0">
                <a:latin typeface="+mj-lt"/>
              </a:rPr>
              <a:t> 124:3:7  1370¶5</a:t>
            </a:r>
          </a:p>
          <a:p>
            <a:pPr algn="ctr">
              <a:defRPr/>
            </a:pPr>
            <a:r>
              <a:rPr lang="pt-BR" sz="2200" dirty="0">
                <a:latin typeface="+mj-lt"/>
              </a:rPr>
              <a:t>E aconteceu, exatamente naquele momento, que estavam em andamento os jogos competitivos anuais e as demonstrações de preparo físico entre as cidades gregas da </a:t>
            </a:r>
            <a:r>
              <a:rPr lang="pt-BR" sz="2200" dirty="0" err="1">
                <a:latin typeface="+mj-lt"/>
              </a:rPr>
              <a:t>Decápolis</a:t>
            </a:r>
            <a:r>
              <a:rPr lang="pt-BR" sz="2200" dirty="0">
                <a:latin typeface="+mj-lt"/>
              </a:rPr>
              <a:t>, no anfiteatro de </a:t>
            </a:r>
            <a:r>
              <a:rPr lang="pt-BR" sz="2200" dirty="0" err="1">
                <a:latin typeface="+mj-lt"/>
              </a:rPr>
              <a:t>Sitópolis</a:t>
            </a:r>
            <a:r>
              <a:rPr lang="pt-BR" sz="2200" dirty="0">
                <a:latin typeface="+mj-lt"/>
              </a:rPr>
              <a:t>, e Jesus insistiu para que o seu pai o levasse para ver os jogos, e foi tão insistente que José hesitou em negar-lhe aquilo. O jovem ficou entusiasmado com os jogos e entrou muito sinceramente no espírito das demonstrações do desenvolvimento físico e da habilidade atlética. José estava inexplicavelmente chocado de ver o entusiasmo do seu filho, diante daquelas exibições de vaidade “pagã”. Depois que os jogos terminaram, José teve a surpresa da sua vida quando ouviu Jesus expressar a sua aprovação a eles e sugerir que seria bom para os jovens de Nazaré se eles pudessem ser beneficiados desse modo por aquelas atividades físicas ao ar livre. José falou honesta e longamente com Jesus sobre a natureza má de tais práticas, mas ele bem sabia que o filho não se convencera. </a:t>
            </a:r>
          </a:p>
          <a:p>
            <a:pPr algn="r">
              <a:defRPr/>
            </a:pPr>
            <a:r>
              <a:rPr lang="en-US" sz="2200" dirty="0">
                <a:latin typeface="+mj-lt"/>
              </a:rPr>
              <a:t>Continua…</a:t>
            </a:r>
            <a:endParaRPr lang="pt-BR" sz="2200" dirty="0">
              <a:latin typeface="+mj-lt"/>
            </a:endParaRPr>
          </a:p>
        </p:txBody>
      </p:sp>
      <p:sp>
        <p:nvSpPr>
          <p:cNvPr id="4"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A Viagem a </a:t>
            </a:r>
            <a:r>
              <a:rPr lang="pt-BR" sz="3000" b="1" dirty="0" err="1">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Sitópolis</a:t>
            </a:r>
            <a:endPar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1214438"/>
            <a:ext cx="8572500" cy="5170487"/>
          </a:xfrm>
          <a:prstGeom prst="rect">
            <a:avLst/>
          </a:prstGeom>
          <a:noFill/>
        </p:spPr>
        <p:txBody>
          <a:bodyPr>
            <a:spAutoFit/>
          </a:bodyPr>
          <a:lstStyle/>
          <a:p>
            <a:pPr algn="ctr">
              <a:defRPr/>
            </a:pPr>
            <a:r>
              <a:rPr lang="pt-BR" sz="2200" dirty="0">
                <a:latin typeface="+mj-lt"/>
              </a:rPr>
              <a:t> 124:3:8  1371¶1</a:t>
            </a:r>
          </a:p>
          <a:p>
            <a:pPr algn="ctr">
              <a:defRPr/>
            </a:pPr>
            <a:r>
              <a:rPr lang="pt-BR" sz="2200" dirty="0">
                <a:latin typeface="+mj-lt"/>
              </a:rPr>
              <a:t>A única vez que Jesus viu o seu pai com raiva dele foi naquela noite no quarto deles, na estalagem, quando, no decorrer da discussão, o jovem, então esquecido dos preceitos judeus, chegou a sugerir que, ao voltarem para casa, eles trabalhassem na construção de um anfiteatro em Nazaré. Quando José ouviu o seu primogênito expressando sentimentos tão pouco judeus, ele esqueceu o seu comportamento calmo de costume e, tomando Jesus pelo ombro, furiosamente exclamou: “Meu filho, que eu não ouça nunca mais você exprimir um pensamento tão mau, enquanto você viver”. Jesus ficou assustado com a demonstração que o seu pai fizera de emoção; nunca antes tinha sido levado a sentir a indignação pessoal do seu pai, e ficara atônito e chocado, para além do exprimível. Ele apenas respondeu: “Está bem, meu pai, assim será”. E, nunca mais o jovem fez a mais leve alusão, de qualquer modo, aos jogos e outras atividades atléticas dos gregos, enquanto o seu pai viveu. </a:t>
            </a:r>
          </a:p>
        </p:txBody>
      </p:sp>
      <p:sp>
        <p:nvSpPr>
          <p:cNvPr id="4"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A Viagem a </a:t>
            </a:r>
            <a:r>
              <a:rPr lang="pt-BR" sz="3000" b="1" dirty="0" err="1">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Sitópolis</a:t>
            </a:r>
            <a:endPar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mezuzah.jpg"/>
          <p:cNvPicPr>
            <a:picLocks noChangeAspect="1"/>
          </p:cNvPicPr>
          <p:nvPr/>
        </p:nvPicPr>
        <p:blipFill>
          <a:blip r:embed="rId3"/>
          <a:stretch>
            <a:fillRect/>
          </a:stretch>
        </p:blipFill>
        <p:spPr>
          <a:xfrm>
            <a:off x="6163349" y="1426918"/>
            <a:ext cx="2337741" cy="3216528"/>
          </a:xfrm>
          <a:prstGeom prst="rect">
            <a:avLst/>
          </a:prstGeom>
          <a:solidFill>
            <a:srgbClr val="FFFFFF">
              <a:shade val="85000"/>
            </a:srgbClr>
          </a:solidFill>
          <a:ln w="1270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8069" name="Rectangle 5"/>
          <p:cNvSpPr>
            <a:spLocks noRot="1" noChangeArrowheads="1"/>
          </p:cNvSpPr>
          <p:nvPr/>
        </p:nvSpPr>
        <p:spPr bwMode="auto">
          <a:xfrm>
            <a:off x="298450" y="0"/>
            <a:ext cx="6059488" cy="1143000"/>
          </a:xfrm>
          <a:prstGeom prst="rect">
            <a:avLst/>
          </a:prstGeom>
          <a:noFill/>
          <a:ln w="9525">
            <a:noFill/>
            <a:miter lim="800000"/>
            <a:headEnd/>
            <a:tailEnd/>
          </a:ln>
          <a:effectLst/>
        </p:spPr>
        <p:txBody>
          <a:bodyPr anchor="ctr"/>
          <a:lstStyle/>
          <a:p>
            <a:pPr>
              <a:defRPr/>
            </a:pPr>
            <a:r>
              <a:rPr lang="pt-BR" sz="33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Décimo Segundo Ano – 6 d.C</a:t>
            </a:r>
          </a:p>
        </p:txBody>
      </p:sp>
      <p:sp>
        <p:nvSpPr>
          <p:cNvPr id="5" name="CaixaDeTexto 4"/>
          <p:cNvSpPr txBox="1"/>
          <p:nvPr/>
        </p:nvSpPr>
        <p:spPr>
          <a:xfrm>
            <a:off x="285750" y="1285875"/>
            <a:ext cx="8858250" cy="3816350"/>
          </a:xfrm>
          <a:prstGeom prst="rect">
            <a:avLst/>
          </a:prstGeom>
          <a:noFill/>
        </p:spPr>
        <p:txBody>
          <a:bodyPr>
            <a:spAutoFit/>
          </a:bodyPr>
          <a:lstStyle/>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Os conflitos mentais;</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Estudos sobre a natureza;</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Os trabalhos de carpintaria;</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Os problemas com o José e Judá;</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Um período de dúvidas e incertezas;</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Cresce o êxito em lidar com os irmãos;</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Torna-se mais compassivo;</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Jesus continua a ensinar os irmãos em casa;</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José e Maria discutem o destino de Jesus;</a:t>
            </a:r>
          </a:p>
          <a:p>
            <a:pPr marL="539550" lvl="1" indent="-514350">
              <a:buFont typeface="Wingdings" pitchFamily="2" charset="2"/>
              <a:buChar char="ü"/>
              <a:defRPr/>
            </a:pPr>
            <a:r>
              <a:rPr lang="pt-BR"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 pergaminho no umbral - </a:t>
            </a:r>
            <a:r>
              <a:rPr lang="pt-BR" sz="2200" b="1"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mezuzah</a:t>
            </a:r>
            <a:r>
              <a:rPr lang="pt-BR"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endPar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5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Michael de Nebadon</a:t>
            </a:r>
          </a:p>
        </p:txBody>
      </p:sp>
      <p:sp>
        <p:nvSpPr>
          <p:cNvPr id="5" name="CaixaDeTexto 4"/>
          <p:cNvSpPr txBox="1"/>
          <p:nvPr/>
        </p:nvSpPr>
        <p:spPr>
          <a:xfrm>
            <a:off x="285750" y="1285875"/>
            <a:ext cx="8858250" cy="4154488"/>
          </a:xfrm>
          <a:prstGeom prst="rect">
            <a:avLst/>
          </a:prstGeom>
          <a:noFill/>
        </p:spPr>
        <p:txBody>
          <a:bodyPr>
            <a:spAutoFit/>
          </a:bodyPr>
          <a:lstStyle/>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Há 400 bilhões de anos iniciou a criação deste universo;</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Projeto: 10 milhões de mundos;</a:t>
            </a:r>
          </a:p>
          <a:p>
            <a:pPr marL="539550" lvl="1" indent="-514350">
              <a:buFont typeface="Wingdings" pitchFamily="2" charset="2"/>
              <a:buChar char="ü"/>
              <a:defRPr/>
            </a:pPr>
            <a:r>
              <a:rPr lang="pt-BR"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Criador, Pai e Mestre;</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7 auto-outorgas;</a:t>
            </a:r>
          </a:p>
          <a:p>
            <a:pPr marL="1044000" lvl="2" indent="-514350">
              <a:buFont typeface="+mj-lt"/>
              <a:buAutoNum type="arabicPeriod"/>
              <a:defRPr/>
            </a:pP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Melquisedeque;</a:t>
            </a:r>
          </a:p>
          <a:p>
            <a:pPr marL="1044000" lvl="2" indent="-514350">
              <a:buFont typeface="+mj-lt"/>
              <a:buAutoNum type="arabicPeriod"/>
              <a:defRPr/>
            </a:pP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Lanonandeque;</a:t>
            </a:r>
          </a:p>
          <a:p>
            <a:pPr marL="1044000" lvl="2" indent="-514350">
              <a:buFont typeface="+mj-lt"/>
              <a:buAutoNum type="arabicPeriod"/>
              <a:defRPr/>
            </a:pP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Filho</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Material;</a:t>
            </a:r>
          </a:p>
          <a:p>
            <a:pPr marL="1044000" lvl="2" indent="-514350">
              <a:buFont typeface="+mj-lt"/>
              <a:buAutoNum type="arabicPeriod"/>
              <a:defRPr/>
            </a:pP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Serafim</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1044000" lvl="2" indent="-514350">
              <a:buFont typeface="+mj-lt"/>
              <a:buAutoNum type="arabicPeriod"/>
              <a:defRPr/>
            </a:pP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Peregrino</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ascendente</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1044000" lvl="2" indent="-514350">
              <a:buFont typeface="+mj-lt"/>
              <a:buAutoNum type="arabicPeriod"/>
              <a:defRPr/>
            </a:pP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Mortal moroncial;</a:t>
            </a:r>
          </a:p>
          <a:p>
            <a:pPr marL="1044000" lvl="2" indent="-514350">
              <a:buFont typeface="+mj-lt"/>
              <a:buAutoNum type="arabicPeriod"/>
              <a:defRPr/>
            </a:pPr>
            <a:r>
              <a:rPr lang="en-US"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Carne mortal;</a:t>
            </a:r>
            <a:endParaRPr lang="pt-BR"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endParaRP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conquista da Soberania;</a:t>
            </a:r>
          </a:p>
        </p:txBody>
      </p:sp>
      <p:pic>
        <p:nvPicPr>
          <p:cNvPr id="7" name="Imagem 6" descr="jesus terra.jpg"/>
          <p:cNvPicPr>
            <a:picLocks noChangeAspect="1"/>
          </p:cNvPicPr>
          <p:nvPr/>
        </p:nvPicPr>
        <p:blipFill>
          <a:blip r:embed="rId3"/>
          <a:stretch>
            <a:fillRect/>
          </a:stretch>
        </p:blipFill>
        <p:spPr>
          <a:xfrm>
            <a:off x="5057798" y="2143116"/>
            <a:ext cx="3371854" cy="41288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1214438"/>
            <a:ext cx="8572500" cy="5170487"/>
          </a:xfrm>
          <a:prstGeom prst="rect">
            <a:avLst/>
          </a:prstGeom>
          <a:noFill/>
        </p:spPr>
        <p:txBody>
          <a:bodyPr>
            <a:spAutoFit/>
          </a:bodyPr>
          <a:lstStyle/>
          <a:p>
            <a:pPr algn="ctr">
              <a:defRPr/>
            </a:pPr>
            <a:r>
              <a:rPr lang="pt-BR" sz="2200" dirty="0">
                <a:latin typeface="+mj-lt"/>
              </a:rPr>
              <a:t> 124:4:7  1372¶4</a:t>
            </a:r>
          </a:p>
          <a:p>
            <a:pPr algn="ctr">
              <a:defRPr/>
            </a:pPr>
            <a:r>
              <a:rPr lang="pt-BR" sz="2200" dirty="0">
                <a:latin typeface="+mj-lt"/>
              </a:rPr>
              <a:t>Durante o seu último ano na escola, quando tinha doze anos de idade, Jesus contestou perante o seu pai o costume judeu de tocar o pedaço de pergaminho, pregado no portal, todas as vezes que se entra ou que se sai da casa, em seguida sempre beijando o dedo que tocou o pergaminho. Como uma parte desse ritual, era costumeiro dizer: “O Senhor preservará o nosso sair e o nosso entrar, desta vez em diante e para sempre”. José e Maria tinham reiteradamente instruído a Jesus quanto às razões para não fazer imagens ou desenhar figuras, explicando que essas criações poderiam ser usadas com propósitos idólatras. Embora Jesus não compreendesse inteiramente as proscrições contra as imagens e figuras, ele tinha um conceito elevado de consistência lógica e, assim sendo, ele destacou para o seu pai a natureza essencialmente idólatra dessa obediência habitual, quanto ao pergaminho do portal. E José retirou o pergaminho, depois que Jesus assim argumentara com ele. </a:t>
            </a:r>
          </a:p>
        </p:txBody>
      </p:sp>
      <p:sp>
        <p:nvSpPr>
          <p:cNvPr id="4"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Pergaminho no Umbral</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5"/>
          <p:cNvSpPr>
            <a:spLocks noRot="1" noChangeArrowheads="1"/>
          </p:cNvSpPr>
          <p:nvPr/>
        </p:nvSpPr>
        <p:spPr bwMode="auto">
          <a:xfrm>
            <a:off x="298450" y="0"/>
            <a:ext cx="6059488" cy="1143000"/>
          </a:xfrm>
          <a:prstGeom prst="rect">
            <a:avLst/>
          </a:prstGeom>
          <a:noFill/>
          <a:ln w="9525">
            <a:noFill/>
            <a:miter lim="800000"/>
            <a:headEnd/>
            <a:tailEnd/>
          </a:ln>
          <a:effectLst/>
        </p:spPr>
        <p:txBody>
          <a:bodyPr anchor="ctr"/>
          <a:lstStyle/>
          <a:p>
            <a:pPr>
              <a:defRPr/>
            </a:pPr>
            <a:r>
              <a:rPr lang="pt-BR" sz="33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A Viagem a Jerusalém</a:t>
            </a:r>
          </a:p>
        </p:txBody>
      </p:sp>
      <p:sp>
        <p:nvSpPr>
          <p:cNvPr id="5" name="CaixaDeTexto 4"/>
          <p:cNvSpPr txBox="1"/>
          <p:nvPr/>
        </p:nvSpPr>
        <p:spPr>
          <a:xfrm>
            <a:off x="285750" y="1285875"/>
            <a:ext cx="8858250" cy="4154488"/>
          </a:xfrm>
          <a:prstGeom prst="rect">
            <a:avLst/>
          </a:prstGeom>
          <a:noFill/>
        </p:spPr>
        <p:txBody>
          <a:bodyPr>
            <a:spAutoFit/>
          </a:bodyPr>
          <a:lstStyle/>
          <a:p>
            <a:pPr marL="539550" lvl="1" indent="-514350">
              <a:buFont typeface="Wingdings" pitchFamily="2" charset="2"/>
              <a:buChar char="ü"/>
              <a:defRPr/>
            </a:pPr>
            <a:endParaRPr lang="en-US"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endParaRPr>
          </a:p>
          <a:p>
            <a:pPr marL="539550" lvl="1" indent="-514350">
              <a:buFont typeface="Wingdings" pitchFamily="2" charset="2"/>
              <a:buChar char="ü"/>
              <a:defRPr/>
            </a:pPr>
            <a:endPar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endParaRP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primeira viagem à cidade santa;</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9 de Abril: 103 pessoas partem;</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Jesus visita o templo;</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 altar dos sacrifícios;</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Jesus é reconhecido adulto;</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idéia de uma páscoa diferente;</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Jesus conhece Lázaro e família;</a:t>
            </a:r>
          </a:p>
          <a:p>
            <a:pPr marL="539550" lvl="1" indent="-514350">
              <a:buFont typeface="Wingdings" pitchFamily="2" charset="2"/>
              <a:buChar char="ü"/>
              <a:defRPr/>
            </a:pP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visita</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de um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mensageiro</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celeste</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endPar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endParaRPr>
          </a:p>
          <a:p>
            <a:pPr marL="539550" lvl="1" indent="-514350">
              <a:buFont typeface="Wingdings" pitchFamily="2" charset="2"/>
              <a:buChar char="ü"/>
              <a:defRPr/>
            </a:pPr>
            <a:r>
              <a:rPr lang="pt-BR"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 amor do pai humano e amor de Deus;</a:t>
            </a:r>
          </a:p>
          <a:p>
            <a:pPr marL="539550" lvl="1" indent="-514350">
              <a:defRPr/>
            </a:pPr>
            <a:endPar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endParaRPr>
          </a:p>
        </p:txBody>
      </p:sp>
      <p:pic>
        <p:nvPicPr>
          <p:cNvPr id="7" name="Imagem 6" descr="jesus em jerusalem.jpg"/>
          <p:cNvPicPr>
            <a:picLocks noChangeAspect="1"/>
          </p:cNvPicPr>
          <p:nvPr/>
        </p:nvPicPr>
        <p:blipFill>
          <a:blip r:embed="rId3"/>
          <a:stretch>
            <a:fillRect/>
          </a:stretch>
        </p:blipFill>
        <p:spPr>
          <a:xfrm>
            <a:off x="5205072" y="1781184"/>
            <a:ext cx="3438894" cy="2647948"/>
          </a:xfrm>
          <a:prstGeom prst="rect">
            <a:avLst/>
          </a:prstGeom>
          <a:solidFill>
            <a:srgbClr val="FFFFFF">
              <a:shade val="85000"/>
            </a:srgbClr>
          </a:solidFill>
          <a:ln w="1270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1214438"/>
            <a:ext cx="8572500" cy="4494212"/>
          </a:xfrm>
          <a:prstGeom prst="rect">
            <a:avLst/>
          </a:prstGeom>
          <a:noFill/>
        </p:spPr>
        <p:txBody>
          <a:bodyPr>
            <a:spAutoFit/>
          </a:bodyPr>
          <a:lstStyle/>
          <a:p>
            <a:pPr algn="ctr">
              <a:defRPr/>
            </a:pPr>
            <a:r>
              <a:rPr lang="pt-BR" sz="2200" dirty="0">
                <a:latin typeface="+mj-lt"/>
              </a:rPr>
              <a:t>125:0:6  1378¶1</a:t>
            </a:r>
          </a:p>
          <a:p>
            <a:pPr algn="ctr">
              <a:defRPr/>
            </a:pPr>
            <a:r>
              <a:rPr lang="pt-BR" sz="2200" dirty="0">
                <a:latin typeface="+mj-lt"/>
              </a:rPr>
              <a:t>Embora muitos dos rituais do templo hajam tocado o seu senso do belo e do simbólico, ele ficara decepcionado sempre com a explicação dos sentidos reais dessas cerimônias, que os seus pais ofereceram em resposta às suas muitas perguntas perspicazes. Jesus simplesmente não aceitava as explicações da adoração e da devoção religiosa que envolviam a crença na ira de Deus ou na braveza atribuída ao Todo-Poderoso. Numa discussão posterior dessas questões, depois de concluírem a visita ao templo, quando o seu pai insistiu com suavidade para que ele declarasse aceitar as crenças ortodoxas judaicas, Jesus voltou-se subitamente para os seus pais e, olhando com apelo dentro dos olhos do seu pai, disse: </a:t>
            </a:r>
          </a:p>
          <a:p>
            <a:pPr algn="ctr">
              <a:defRPr/>
            </a:pPr>
            <a:endParaRPr lang="pt-BR" sz="2200" dirty="0">
              <a:latin typeface="+mj-lt"/>
            </a:endParaRPr>
          </a:p>
          <a:p>
            <a:pPr algn="r">
              <a:defRPr/>
            </a:pPr>
            <a:r>
              <a:rPr lang="pt-BR" sz="2200" dirty="0">
                <a:latin typeface="+mj-lt"/>
              </a:rPr>
              <a:t>Continua...</a:t>
            </a:r>
          </a:p>
        </p:txBody>
      </p:sp>
      <p:sp>
        <p:nvSpPr>
          <p:cNvPr id="4"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Amor de Deus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1214438"/>
            <a:ext cx="8572500" cy="3478212"/>
          </a:xfrm>
          <a:prstGeom prst="rect">
            <a:avLst/>
          </a:prstGeom>
          <a:noFill/>
        </p:spPr>
        <p:txBody>
          <a:bodyPr>
            <a:spAutoFit/>
          </a:bodyPr>
          <a:lstStyle/>
          <a:p>
            <a:pPr algn="ctr">
              <a:defRPr/>
            </a:pPr>
            <a:r>
              <a:rPr lang="pt-BR" sz="2200" dirty="0">
                <a:latin typeface="+mj-lt"/>
              </a:rPr>
              <a:t>125:0:6  1378¶1</a:t>
            </a:r>
          </a:p>
          <a:p>
            <a:pPr algn="ctr">
              <a:defRPr/>
            </a:pPr>
            <a:r>
              <a:rPr lang="pt-BR" sz="2200" dirty="0">
                <a:latin typeface="+mj-lt"/>
              </a:rPr>
              <a:t>“Meu pai, não pode ser verdade – o Pai nos céus não pode tratar assim os seus filhos que erram pela Terra. O Pai celeste não pode amar os seus filhos menos do que tu me amas. E eu sei bem, não importa quão pouco sábio seja o que eu possa chegar a fazer, tu não irias jamais derramar a tua ira sobre mim, nem expandir a tua raiva em mim. Se tu, meu pai terreno, possuis esses reflexos humanos do divino, quão mais pleno de bondade não deve ser o Pai celeste e transbordante de misericórdia. Eu me recuso a acreditar que o meu Pai nos céus me ame menos do que o meu pai na Terra”. </a:t>
            </a:r>
          </a:p>
        </p:txBody>
      </p:sp>
      <p:sp>
        <p:nvSpPr>
          <p:cNvPr id="4"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Amor de Deus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5"/>
          <p:cNvSpPr>
            <a:spLocks noRot="1" noChangeArrowheads="1"/>
          </p:cNvSpPr>
          <p:nvPr/>
        </p:nvSpPr>
        <p:spPr bwMode="auto">
          <a:xfrm>
            <a:off x="298450" y="0"/>
            <a:ext cx="6059488" cy="1143000"/>
          </a:xfrm>
          <a:prstGeom prst="rect">
            <a:avLst/>
          </a:prstGeom>
          <a:noFill/>
          <a:ln w="9525">
            <a:noFill/>
            <a:miter lim="800000"/>
            <a:headEnd/>
            <a:tailEnd/>
          </a:ln>
          <a:effectLst/>
        </p:spPr>
        <p:txBody>
          <a:bodyPr anchor="ctr"/>
          <a:lstStyle/>
          <a:p>
            <a:pPr>
              <a:defRPr/>
            </a:pPr>
            <a:r>
              <a:rPr lang="pt-BR" sz="33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A Viagem a Jerusalém</a:t>
            </a:r>
          </a:p>
        </p:txBody>
      </p:sp>
      <p:sp>
        <p:nvSpPr>
          <p:cNvPr id="5" name="CaixaDeTexto 4"/>
          <p:cNvSpPr txBox="1"/>
          <p:nvPr/>
        </p:nvSpPr>
        <p:spPr>
          <a:xfrm>
            <a:off x="285750" y="1285875"/>
            <a:ext cx="8858250" cy="3816350"/>
          </a:xfrm>
          <a:prstGeom prst="rect">
            <a:avLst/>
          </a:prstGeom>
          <a:noFill/>
        </p:spPr>
        <p:txBody>
          <a:bodyPr>
            <a:spAutoFit/>
          </a:bodyPr>
          <a:lstStyle/>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Contato com mais 150 garotos de sua idade;</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Nasce o desejo de viajar pelo mundo;</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Seus pais partem para Nazaré;</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Jesus é esquecido em Jerusalém;</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falta de Jesus em Jericó;</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As discussões do 1º dia;</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 2º dia no templo;</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 3º dia no templo;</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 4º dia no templo;</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José e Maria encontram Jesus;</a:t>
            </a:r>
          </a:p>
          <a:p>
            <a:pPr marL="539550" lvl="1" indent="-514350">
              <a:buFont typeface="Wingdings" pitchFamily="2" charset="2"/>
              <a:buChar char="ü"/>
              <a:defRPr/>
            </a:pPr>
            <a:r>
              <a:rPr lang="pt-BR"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promessa de obediência;</a:t>
            </a:r>
          </a:p>
        </p:txBody>
      </p:sp>
      <p:pic>
        <p:nvPicPr>
          <p:cNvPr id="4" name="Imagem 3" descr="encontro_jesus-no-templo-aos-12-anos.jpg"/>
          <p:cNvPicPr>
            <a:picLocks noChangeAspect="1"/>
          </p:cNvPicPr>
          <p:nvPr/>
        </p:nvPicPr>
        <p:blipFill>
          <a:blip r:embed="rId3"/>
          <a:stretch>
            <a:fillRect/>
          </a:stretch>
        </p:blipFill>
        <p:spPr>
          <a:xfrm>
            <a:off x="4857752" y="2857496"/>
            <a:ext cx="3757835" cy="2571768"/>
          </a:xfrm>
          <a:prstGeom prst="rect">
            <a:avLst/>
          </a:prstGeom>
          <a:solidFill>
            <a:srgbClr val="FFFFFF">
              <a:shade val="85000"/>
            </a:srgbClr>
          </a:solidFill>
          <a:ln w="1270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1214438"/>
            <a:ext cx="8572500" cy="4494212"/>
          </a:xfrm>
          <a:prstGeom prst="rect">
            <a:avLst/>
          </a:prstGeom>
          <a:noFill/>
        </p:spPr>
        <p:txBody>
          <a:bodyPr>
            <a:spAutoFit/>
          </a:bodyPr>
          <a:lstStyle/>
          <a:p>
            <a:pPr algn="ctr">
              <a:defRPr/>
            </a:pPr>
            <a:r>
              <a:rPr lang="pt-BR" sz="2200" dirty="0">
                <a:latin typeface="+mj-lt"/>
              </a:rPr>
              <a:t>125:6:4  1383¶7</a:t>
            </a:r>
          </a:p>
          <a:p>
            <a:pPr algn="ctr">
              <a:defRPr/>
            </a:pPr>
            <a:r>
              <a:rPr lang="pt-BR" sz="2200" dirty="0">
                <a:latin typeface="+mj-lt"/>
              </a:rPr>
              <a:t>Na noite anterior, os pais de Jesus haviam ouvido falar sobre um estranho adolescente que tão primorosamente argumentava com os comentadores da lei, mas não lhes ocorrera que fosse o filho deles. Tinham decidido ir até a casa de Zacarias, pois pensavam que Jesus poderia ter ido até lá para ver Isabel e João. Pensando que Zacarias pudesse talvez estar no templo, pararam lá a caminho da cidade de Judá. E, ao passar pelas praças do templo, imaginai a surpresa deles e o assombro quando reconheceram a voz do jovem desaparecido e viram-no assentado entre os instrutores do templo. </a:t>
            </a:r>
          </a:p>
          <a:p>
            <a:pPr algn="ctr">
              <a:defRPr/>
            </a:pPr>
            <a:endParaRPr lang="pt-BR" sz="2200" dirty="0">
              <a:latin typeface="+mj-lt"/>
            </a:endParaRPr>
          </a:p>
          <a:p>
            <a:pPr algn="r">
              <a:defRPr/>
            </a:pPr>
            <a:r>
              <a:rPr lang="pt-BR" sz="2200" dirty="0">
                <a:latin typeface="+mj-lt"/>
              </a:rPr>
              <a:t>Continua…</a:t>
            </a:r>
          </a:p>
          <a:p>
            <a:pPr algn="ctr">
              <a:defRPr/>
            </a:pPr>
            <a:endParaRPr lang="pt-BR" sz="2200" dirty="0">
              <a:latin typeface="+mj-lt"/>
            </a:endParaRPr>
          </a:p>
        </p:txBody>
      </p:sp>
      <p:sp>
        <p:nvSpPr>
          <p:cNvPr id="4"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Jesus é Encontrado no Templo</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1214438"/>
            <a:ext cx="8572500" cy="4154487"/>
          </a:xfrm>
          <a:prstGeom prst="rect">
            <a:avLst/>
          </a:prstGeom>
          <a:noFill/>
        </p:spPr>
        <p:txBody>
          <a:bodyPr>
            <a:spAutoFit/>
          </a:bodyPr>
          <a:lstStyle/>
          <a:p>
            <a:pPr algn="ctr">
              <a:defRPr/>
            </a:pPr>
            <a:r>
              <a:rPr lang="pt-BR" sz="2200" dirty="0">
                <a:latin typeface="+mj-lt"/>
              </a:rPr>
              <a:t>125:6:5  1384¶1</a:t>
            </a:r>
          </a:p>
          <a:p>
            <a:pPr algn="ctr">
              <a:defRPr/>
            </a:pPr>
            <a:r>
              <a:rPr lang="pt-BR" sz="2200" dirty="0">
                <a:latin typeface="+mj-lt"/>
              </a:rPr>
              <a:t>José ficou incapaz de falar, mas Maria deu vazão à sua emoção, há tanto contida, de medo e ansiedade e, correndo até o jovem, agora de pé para saudar os seus pais atônitos, ela disse: “Meu filho, porque nos trataste desse modo? Já faz mais de três dias que o seu pai e eu procuramos desesperadamente por ti. O que te deu para nos abandonar?” Foi um momento tenso. Todos os olhos estavam voltados para Jesus, para ouvir o que ele diria. O seu pai olhou para ele em reprovação, mas sem dizer nada. </a:t>
            </a:r>
          </a:p>
          <a:p>
            <a:pPr algn="ctr">
              <a:defRPr/>
            </a:pPr>
            <a:endParaRPr lang="en-US" sz="2200" dirty="0">
              <a:latin typeface="+mj-lt"/>
            </a:endParaRPr>
          </a:p>
          <a:p>
            <a:pPr algn="r">
              <a:defRPr/>
            </a:pPr>
            <a:r>
              <a:rPr lang="pt-BR" sz="2200" dirty="0">
                <a:latin typeface="+mj-lt"/>
              </a:rPr>
              <a:t>Continua…</a:t>
            </a:r>
          </a:p>
          <a:p>
            <a:pPr algn="ctr">
              <a:defRPr/>
            </a:pPr>
            <a:endParaRPr lang="pt-BR" sz="2200" dirty="0">
              <a:latin typeface="+mj-lt"/>
            </a:endParaRPr>
          </a:p>
        </p:txBody>
      </p:sp>
      <p:sp>
        <p:nvSpPr>
          <p:cNvPr id="4"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Jesus é Encontrado no Templo</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1214438"/>
            <a:ext cx="8572500" cy="4154487"/>
          </a:xfrm>
          <a:prstGeom prst="rect">
            <a:avLst/>
          </a:prstGeom>
          <a:noFill/>
        </p:spPr>
        <p:txBody>
          <a:bodyPr>
            <a:spAutoFit/>
          </a:bodyPr>
          <a:lstStyle/>
          <a:p>
            <a:pPr algn="ctr">
              <a:defRPr/>
            </a:pPr>
            <a:r>
              <a:rPr lang="pt-BR" sz="2200" dirty="0">
                <a:latin typeface="+mj-lt"/>
              </a:rPr>
              <a:t> 125:6:6  1384¶2</a:t>
            </a:r>
          </a:p>
          <a:p>
            <a:pPr algn="ctr">
              <a:defRPr/>
            </a:pPr>
            <a:r>
              <a:rPr lang="pt-BR" sz="2200" dirty="0">
                <a:latin typeface="+mj-lt"/>
              </a:rPr>
              <a:t>Deve ser lembrado que era de se esperar que Jesus fosse já um jovem homem. Ele havia acabado a escola regular de um menino, tinha sido reconhecido como um filho da lei e recebera a consagração como cidadão de Israel. E, ainda assim, a sua mãe, mais do que levemente o repreendera perante todo o povo reunido, bem no meio do esforço mais sério e sublime da sua jovem vida, conduzindo, assim, para um fim inglório uma das maiores oportunidades que jamais lhe seriam concedidas para atuar como um instrutor da verdade, um pregador da retidão, um revelador do caráter de amor do seu Pai no céu. </a:t>
            </a:r>
          </a:p>
          <a:p>
            <a:pPr algn="ctr">
              <a:defRPr/>
            </a:pPr>
            <a:endParaRPr lang="en-US" sz="2200" dirty="0">
              <a:latin typeface="+mj-lt"/>
            </a:endParaRPr>
          </a:p>
          <a:p>
            <a:pPr algn="r">
              <a:defRPr/>
            </a:pPr>
            <a:r>
              <a:rPr lang="en-US" sz="2200" dirty="0">
                <a:latin typeface="+mj-lt"/>
              </a:rPr>
              <a:t>Continua…</a:t>
            </a:r>
            <a:endParaRPr lang="pt-BR" sz="2200" dirty="0">
              <a:latin typeface="+mj-lt"/>
            </a:endParaRPr>
          </a:p>
        </p:txBody>
      </p:sp>
      <p:sp>
        <p:nvSpPr>
          <p:cNvPr id="4"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Jesus é Encontrado no Templo</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1214438"/>
            <a:ext cx="8572500" cy="3816350"/>
          </a:xfrm>
          <a:prstGeom prst="rect">
            <a:avLst/>
          </a:prstGeom>
          <a:noFill/>
        </p:spPr>
        <p:txBody>
          <a:bodyPr>
            <a:spAutoFit/>
          </a:bodyPr>
          <a:lstStyle/>
          <a:p>
            <a:pPr algn="ctr">
              <a:defRPr/>
            </a:pPr>
            <a:r>
              <a:rPr lang="pt-BR" sz="2200" dirty="0">
                <a:latin typeface="+mj-lt"/>
              </a:rPr>
              <a:t>125:6:7  1384¶3</a:t>
            </a:r>
          </a:p>
          <a:p>
            <a:pPr algn="ctr">
              <a:defRPr/>
            </a:pPr>
            <a:r>
              <a:rPr lang="pt-BR" sz="2200" dirty="0">
                <a:latin typeface="+mj-lt"/>
              </a:rPr>
              <a:t>Mas o jovem mostrou-se à altura das circunstâncias. Se vós levardes em justa consideração todos os fatores que se combinaram para criar essa situação, estareis mais bem preparados para penetrar a sabedoria da resposta do jovem à censura sem intenção da sua mãe. Depois de pensar por um momento, Jesus respondeu à sua mãe, dizendo: “Por que me procuraste por tanto tempo? Tu devias esperar encontrar-me na casa do meu Pai, já que é chegado o momento no qual eu devo cuidar dos assuntos do meu Pai?” </a:t>
            </a:r>
          </a:p>
          <a:p>
            <a:pPr algn="ctr">
              <a:defRPr/>
            </a:pPr>
            <a:endParaRPr lang="en-US" sz="2200" dirty="0">
              <a:latin typeface="+mj-lt"/>
            </a:endParaRPr>
          </a:p>
          <a:p>
            <a:pPr algn="r">
              <a:defRPr/>
            </a:pPr>
            <a:r>
              <a:rPr lang="en-US" sz="2200" dirty="0">
                <a:latin typeface="+mj-lt"/>
              </a:rPr>
              <a:t>Continua…</a:t>
            </a:r>
            <a:endParaRPr lang="pt-BR" sz="2200" dirty="0">
              <a:latin typeface="+mj-lt"/>
            </a:endParaRPr>
          </a:p>
        </p:txBody>
      </p:sp>
      <p:sp>
        <p:nvSpPr>
          <p:cNvPr id="4"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Jesus é Encontrado no Templo</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1214438"/>
            <a:ext cx="8572500" cy="3140075"/>
          </a:xfrm>
          <a:prstGeom prst="rect">
            <a:avLst/>
          </a:prstGeom>
          <a:noFill/>
        </p:spPr>
        <p:txBody>
          <a:bodyPr>
            <a:spAutoFit/>
          </a:bodyPr>
          <a:lstStyle/>
          <a:p>
            <a:pPr algn="ctr">
              <a:defRPr/>
            </a:pPr>
            <a:r>
              <a:rPr lang="pt-BR" sz="2200" dirty="0">
                <a:latin typeface="+mj-lt"/>
              </a:rPr>
              <a:t> 125:6:8  1384¶4</a:t>
            </a:r>
          </a:p>
          <a:p>
            <a:pPr algn="ctr">
              <a:defRPr/>
            </a:pPr>
            <a:r>
              <a:rPr lang="pt-BR" sz="2200" dirty="0">
                <a:latin typeface="+mj-lt"/>
              </a:rPr>
              <a:t>Todos ficaram surpreendidos com a maneira do jovem falar. Silenciosamente todos se retiraram e deixaram-no de pé sozinho, com os seus pais. Em breve o jovem rapaz aliviou a todos os três de um embaraço ao dizer calmamente: “Venham cá, meus pais, ninguém fez nada senão aquilo que supunha ser o melhor. O nosso Pai nos céus determinou estas coisas; voltemos para a casa”. </a:t>
            </a:r>
          </a:p>
          <a:p>
            <a:pPr algn="ctr">
              <a:defRPr/>
            </a:pPr>
            <a:endParaRPr lang="en-US" sz="2200" dirty="0">
              <a:latin typeface="+mj-lt"/>
            </a:endParaRPr>
          </a:p>
          <a:p>
            <a:pPr algn="r">
              <a:defRPr/>
            </a:pPr>
            <a:r>
              <a:rPr lang="en-US" sz="2200" dirty="0">
                <a:latin typeface="+mj-lt"/>
              </a:rPr>
              <a:t>Continua…</a:t>
            </a:r>
            <a:endParaRPr lang="pt-BR" sz="2200" dirty="0">
              <a:latin typeface="+mj-lt"/>
            </a:endParaRPr>
          </a:p>
        </p:txBody>
      </p:sp>
      <p:sp>
        <p:nvSpPr>
          <p:cNvPr id="4"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Jesus é Encontrado no Templo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1" descr="José e Maria"/>
          <p:cNvPicPr>
            <a:picLocks noChangeAspect="1" noChangeArrowheads="1"/>
          </p:cNvPicPr>
          <p:nvPr/>
        </p:nvPicPr>
        <p:blipFill>
          <a:blip r:embed="rId3"/>
          <a:srcRect/>
          <a:stretch>
            <a:fillRect/>
          </a:stretch>
        </p:blipFill>
        <p:spPr bwMode="auto">
          <a:xfrm>
            <a:off x="928662" y="4400571"/>
            <a:ext cx="3530597" cy="2028825"/>
          </a:xfrm>
          <a:prstGeom prst="rect">
            <a:avLst/>
          </a:prstGeom>
          <a:solidFill>
            <a:srgbClr val="FFFFFF">
              <a:shade val="85000"/>
            </a:srgbClr>
          </a:solidFill>
          <a:ln w="1270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8069"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5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Michael de Nebadon</a:t>
            </a:r>
          </a:p>
        </p:txBody>
      </p:sp>
      <p:sp>
        <p:nvSpPr>
          <p:cNvPr id="5" name="CaixaDeTexto 4"/>
          <p:cNvSpPr txBox="1"/>
          <p:nvPr/>
        </p:nvSpPr>
        <p:spPr>
          <a:xfrm>
            <a:off x="285750" y="1285875"/>
            <a:ext cx="8858250" cy="2800350"/>
          </a:xfrm>
          <a:prstGeom prst="rect">
            <a:avLst/>
          </a:prstGeom>
          <a:noFill/>
        </p:spPr>
        <p:txBody>
          <a:bodyPr>
            <a:spAutoFit/>
          </a:bodyPr>
          <a:lstStyle/>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escolha do planeta;</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escolha de Israel: monoteísmo;</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escolha de Nazaré: geografia;</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escolha dos pais: </a:t>
            </a:r>
          </a:p>
          <a:p>
            <a:pPr marL="1044000" lvl="2" indent="-514350">
              <a:buFont typeface="Arial" pitchFamily="34" charset="0"/>
              <a:buChar char="•"/>
              <a:defRPr/>
            </a:pP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José;</a:t>
            </a:r>
          </a:p>
          <a:p>
            <a:pPr marL="1044000" lvl="2" indent="-514350">
              <a:buFont typeface="Arial" pitchFamily="34" charset="0"/>
              <a:buChar char="•"/>
              <a:defRPr/>
            </a:pP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Maria;</a:t>
            </a:r>
          </a:p>
          <a:p>
            <a:pPr marL="539550" lvl="1" indent="-514350">
              <a:buFont typeface="Wingdings" pitchFamily="2" charset="2"/>
              <a:buChar char="ü"/>
              <a:defRPr/>
            </a:pPr>
            <a:r>
              <a:rPr lang="pt-BR"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Gabriel aparece a Maria;</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 anúncio dos serafins;</a:t>
            </a:r>
          </a:p>
        </p:txBody>
      </p:sp>
      <p:pic>
        <p:nvPicPr>
          <p:cNvPr id="7" name="Imagem 6" descr="Nova Imagem (2).bmp"/>
          <p:cNvPicPr>
            <a:picLocks noChangeAspect="1"/>
          </p:cNvPicPr>
          <p:nvPr/>
        </p:nvPicPr>
        <p:blipFill>
          <a:blip r:embed="rId4"/>
          <a:stretch>
            <a:fillRect/>
          </a:stretch>
        </p:blipFill>
        <p:spPr>
          <a:xfrm>
            <a:off x="4287459" y="3071810"/>
            <a:ext cx="4213631" cy="31432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Imagem 5" descr="shepherds0.jpg"/>
          <p:cNvPicPr>
            <a:picLocks noChangeAspect="1"/>
          </p:cNvPicPr>
          <p:nvPr/>
        </p:nvPicPr>
        <p:blipFill>
          <a:blip r:embed="rId5"/>
          <a:stretch>
            <a:fillRect/>
          </a:stretch>
        </p:blipFill>
        <p:spPr>
          <a:xfrm>
            <a:off x="6357950" y="1285860"/>
            <a:ext cx="2214578" cy="2422902"/>
          </a:xfrm>
          <a:prstGeom prst="rect">
            <a:avLst/>
          </a:prstGeom>
          <a:solidFill>
            <a:srgbClr val="FFFFFF">
              <a:shade val="85000"/>
            </a:srgbClr>
          </a:solidFill>
          <a:ln w="1270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1214438"/>
            <a:ext cx="8572500" cy="4154487"/>
          </a:xfrm>
          <a:prstGeom prst="rect">
            <a:avLst/>
          </a:prstGeom>
          <a:noFill/>
        </p:spPr>
        <p:txBody>
          <a:bodyPr>
            <a:spAutoFit/>
          </a:bodyPr>
          <a:lstStyle/>
          <a:p>
            <a:pPr algn="ctr">
              <a:defRPr/>
            </a:pPr>
            <a:r>
              <a:rPr lang="pt-BR" sz="2200" dirty="0">
                <a:latin typeface="+mj-lt"/>
              </a:rPr>
              <a:t> 125:6:9  1384¶5</a:t>
            </a:r>
          </a:p>
          <a:p>
            <a:pPr algn="ctr">
              <a:defRPr/>
            </a:pPr>
            <a:r>
              <a:rPr lang="pt-BR" sz="2200" dirty="0">
                <a:latin typeface="+mj-lt"/>
              </a:rPr>
              <a:t>E partiram em silêncio, chegando em Jericó para passar a noite. Apenas uma vez pararam, e foi no cume do monte das Oliveiras, quando o jovem levantou o seu bastão para o alto e, agitando o corpo da cabeça aos pés sob a onda de uma intensa emoção, disse: </a:t>
            </a:r>
          </a:p>
          <a:p>
            <a:pPr algn="ctr">
              <a:defRPr/>
            </a:pPr>
            <a:endParaRPr lang="pt-BR" sz="2200" dirty="0">
              <a:latin typeface="+mj-lt"/>
            </a:endParaRPr>
          </a:p>
          <a:p>
            <a:pPr algn="ctr">
              <a:defRPr/>
            </a:pPr>
            <a:r>
              <a:rPr lang="pt-BR" sz="2200" dirty="0">
                <a:latin typeface="+mj-lt"/>
              </a:rPr>
              <a:t>“Ó Jerusalém, Jerusalém, e os seus habitantes, que escravos sois – subservientes ao jugo romano e vítimas das vossas próprias tradições –, mas eu voltarei para purificar o templo e para libertar o meu povo dessa servidão!” </a:t>
            </a:r>
          </a:p>
          <a:p>
            <a:pPr algn="ctr">
              <a:defRPr/>
            </a:pPr>
            <a:endParaRPr lang="en-US" sz="2200" dirty="0">
              <a:latin typeface="+mj-lt"/>
            </a:endParaRPr>
          </a:p>
          <a:p>
            <a:pPr algn="r">
              <a:defRPr/>
            </a:pPr>
            <a:r>
              <a:rPr lang="en-US" sz="2200" dirty="0">
                <a:latin typeface="+mj-lt"/>
              </a:rPr>
              <a:t>Continua…</a:t>
            </a:r>
            <a:endParaRPr lang="pt-BR" sz="2200" dirty="0">
              <a:latin typeface="+mj-lt"/>
            </a:endParaRPr>
          </a:p>
        </p:txBody>
      </p:sp>
      <p:sp>
        <p:nvSpPr>
          <p:cNvPr id="4"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Jesus é Encontrado no Templo</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1214438"/>
            <a:ext cx="8572500" cy="3140075"/>
          </a:xfrm>
          <a:prstGeom prst="rect">
            <a:avLst/>
          </a:prstGeom>
          <a:noFill/>
        </p:spPr>
        <p:txBody>
          <a:bodyPr>
            <a:spAutoFit/>
          </a:bodyPr>
          <a:lstStyle/>
          <a:p>
            <a:pPr algn="ctr">
              <a:defRPr/>
            </a:pPr>
            <a:r>
              <a:rPr lang="pt-BR" sz="2200" dirty="0">
                <a:latin typeface="+mj-lt"/>
              </a:rPr>
              <a:t>125:6:11  1384¶7</a:t>
            </a:r>
          </a:p>
          <a:p>
            <a:pPr algn="ctr">
              <a:defRPr/>
            </a:pPr>
            <a:r>
              <a:rPr lang="pt-BR" sz="2200" dirty="0">
                <a:latin typeface="+mj-lt"/>
              </a:rPr>
              <a:t>Ao chegarem em casa, Jesus fez uma breve declaração aos seus pais, assegurando a sua afeição por eles e deixando implícito que não necessitavam temer, pois ele não daria de novo oportunidade para que sofressem ansiedades por causa da sua conduta. E concluiu essa declaração significativa dizendo: </a:t>
            </a:r>
          </a:p>
          <a:p>
            <a:pPr algn="ctr">
              <a:defRPr/>
            </a:pPr>
            <a:endParaRPr lang="pt-BR" sz="2200" dirty="0">
              <a:latin typeface="+mj-lt"/>
            </a:endParaRPr>
          </a:p>
          <a:p>
            <a:pPr algn="ctr">
              <a:defRPr/>
            </a:pPr>
            <a:r>
              <a:rPr lang="pt-BR" sz="2200" dirty="0">
                <a:latin typeface="+mj-lt"/>
              </a:rPr>
              <a:t>“Embora eu deva cumprir a vontade do meu Pai no céu, eu serei também obediente ao meu pai na Terra. Aguardarei a minha hora”. </a:t>
            </a:r>
          </a:p>
        </p:txBody>
      </p:sp>
      <p:sp>
        <p:nvSpPr>
          <p:cNvPr id="4"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A Promessa de Obediência</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5"/>
          <p:cNvSpPr>
            <a:spLocks noRot="1" noChangeArrowheads="1"/>
          </p:cNvSpPr>
          <p:nvPr/>
        </p:nvSpPr>
        <p:spPr bwMode="auto">
          <a:xfrm>
            <a:off x="298450" y="0"/>
            <a:ext cx="6059488" cy="1143000"/>
          </a:xfrm>
          <a:prstGeom prst="rect">
            <a:avLst/>
          </a:prstGeom>
          <a:noFill/>
          <a:ln w="9525">
            <a:noFill/>
            <a:miter lim="800000"/>
            <a:headEnd/>
            <a:tailEnd/>
          </a:ln>
          <a:effectLst/>
        </p:spPr>
        <p:txBody>
          <a:bodyPr anchor="ctr"/>
          <a:lstStyle/>
          <a:p>
            <a:pPr>
              <a:defRPr/>
            </a:pPr>
            <a:r>
              <a:rPr lang="pt-BR" sz="33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Décimo Terceiro Ano – 7 d.C</a:t>
            </a:r>
          </a:p>
        </p:txBody>
      </p:sp>
      <p:sp>
        <p:nvSpPr>
          <p:cNvPr id="5" name="CaixaDeTexto 4"/>
          <p:cNvSpPr txBox="1"/>
          <p:nvPr/>
        </p:nvSpPr>
        <p:spPr>
          <a:xfrm>
            <a:off x="285750" y="1285875"/>
            <a:ext cx="8858250" cy="3478213"/>
          </a:xfrm>
          <a:prstGeom prst="rect">
            <a:avLst/>
          </a:prstGeom>
          <a:noFill/>
        </p:spPr>
        <p:txBody>
          <a:bodyPr>
            <a:spAutoFit/>
          </a:bodyPr>
          <a:lstStyle/>
          <a:p>
            <a:pPr marL="539550" lvl="1" indent="-514350">
              <a:buFont typeface="Wingdings" pitchFamily="2" charset="2"/>
              <a:buChar char="ü"/>
              <a:defRPr/>
            </a:pPr>
            <a:endParaRPr lang="en-US"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endParaRPr>
          </a:p>
          <a:p>
            <a:pPr marL="539550" lvl="1" indent="-514350">
              <a:buFont typeface="Wingdings" pitchFamily="2" charset="2"/>
              <a:buChar char="ü"/>
              <a:defRPr/>
            </a:pPr>
            <a:endParaRPr lang="pt-BR"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endParaRP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Sua voz começa a mudar;</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Nasce Amós, em 09 de Janeiro;</a:t>
            </a:r>
          </a:p>
          <a:p>
            <a:pPr marL="539550" lvl="1" indent="-514350">
              <a:buFont typeface="Wingdings" pitchFamily="2" charset="2"/>
              <a:buChar char="ü"/>
              <a:defRPr/>
            </a:pPr>
            <a:r>
              <a:rPr lang="en-US"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Um </a:t>
            </a:r>
            <a:r>
              <a:rPr lang="en-US" sz="2200" b="1"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universo</a:t>
            </a:r>
            <a:r>
              <a:rPr lang="en-US"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de </a:t>
            </a:r>
            <a:r>
              <a:rPr lang="en-US" sz="2200" b="1"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espectadores</a:t>
            </a:r>
            <a:r>
              <a:rPr lang="en-US"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endParaRPr lang="pt-BR"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endParaRP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Gradua-se na sinagoga de Nazaré;</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Os planos de estudo em Jerusalém;</a:t>
            </a:r>
          </a:p>
          <a:p>
            <a:pPr marL="539550" lvl="1" indent="-514350">
              <a:buFont typeface="Wingdings" pitchFamily="2" charset="2"/>
              <a:buChar char="ü"/>
              <a:defRPr/>
            </a:pP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Uma</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fase</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de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importantes</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decisões</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endPar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endParaRP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Cresce a certeza de sua missão </a:t>
            </a:r>
          </a:p>
          <a:p>
            <a:pPr marL="539550" lvl="1" indent="-514350">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espiritual;</a:t>
            </a:r>
          </a:p>
        </p:txBody>
      </p:sp>
      <p:pic>
        <p:nvPicPr>
          <p:cNvPr id="6" name="Imagem 5" descr="jesus adolescente.jpg"/>
          <p:cNvPicPr>
            <a:picLocks noChangeAspect="1"/>
          </p:cNvPicPr>
          <p:nvPr/>
        </p:nvPicPr>
        <p:blipFill>
          <a:blip r:embed="rId3"/>
          <a:stretch>
            <a:fillRect/>
          </a:stretch>
        </p:blipFill>
        <p:spPr>
          <a:xfrm>
            <a:off x="5429256" y="1428736"/>
            <a:ext cx="2897933" cy="44291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1214438"/>
            <a:ext cx="8572500" cy="3478212"/>
          </a:xfrm>
          <a:prstGeom prst="rect">
            <a:avLst/>
          </a:prstGeom>
          <a:noFill/>
        </p:spPr>
        <p:txBody>
          <a:bodyPr>
            <a:spAutoFit/>
          </a:bodyPr>
          <a:lstStyle/>
          <a:p>
            <a:pPr algn="ctr">
              <a:defRPr/>
            </a:pPr>
            <a:r>
              <a:rPr lang="pt-BR" sz="2200" dirty="0">
                <a:latin typeface="+mj-lt"/>
              </a:rPr>
              <a:t> 124:5:3  1373¶3   </a:t>
            </a:r>
          </a:p>
          <a:p>
            <a:pPr algn="ctr">
              <a:defRPr/>
            </a:pPr>
            <a:r>
              <a:rPr lang="pt-BR" sz="2200" dirty="0">
                <a:latin typeface="+mj-lt"/>
              </a:rPr>
              <a:t>Foi por volta do meio do mês de fevereiro que Jesus teve a certeza humana de que estava destinado a cumprir, na Terra, uma missão para a iluminação do homem e para a revelação de Deus. Decisões fundamentais, combinadas a planos de longo alcance, estavam sendo formulados na mente desse jovem que era, para efeitos externos, um jovem judeu dentro da média de Nazaré. A vida inteligente de todo o Nebadon contemplava fascinada e maravilhada a tudo que começava a se desenvolver no pensamento e na ação do filho do carpinteiro, agora adolescente. </a:t>
            </a:r>
          </a:p>
        </p:txBody>
      </p:sp>
      <p:sp>
        <p:nvSpPr>
          <p:cNvPr id="4"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Um Universo de Espectadores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5"/>
          <p:cNvSpPr>
            <a:spLocks noRot="1" noChangeArrowheads="1"/>
          </p:cNvSpPr>
          <p:nvPr/>
        </p:nvSpPr>
        <p:spPr bwMode="auto">
          <a:xfrm>
            <a:off x="298450" y="0"/>
            <a:ext cx="6059488" cy="1143000"/>
          </a:xfrm>
          <a:prstGeom prst="rect">
            <a:avLst/>
          </a:prstGeom>
          <a:noFill/>
          <a:ln w="9525">
            <a:noFill/>
            <a:miter lim="800000"/>
            <a:headEnd/>
            <a:tailEnd/>
          </a:ln>
          <a:effectLst/>
        </p:spPr>
        <p:txBody>
          <a:bodyPr anchor="ctr"/>
          <a:lstStyle/>
          <a:p>
            <a:pPr>
              <a:defRPr/>
            </a:pPr>
            <a:r>
              <a:rPr lang="pt-BR" sz="33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Décimo Quarto Ano – 8 d.C</a:t>
            </a:r>
          </a:p>
        </p:txBody>
      </p:sp>
      <p:sp>
        <p:nvSpPr>
          <p:cNvPr id="5" name="CaixaDeTexto 4"/>
          <p:cNvSpPr txBox="1"/>
          <p:nvPr/>
        </p:nvSpPr>
        <p:spPr>
          <a:xfrm>
            <a:off x="285750" y="1285875"/>
            <a:ext cx="8858250" cy="3816350"/>
          </a:xfrm>
          <a:prstGeom prst="rect">
            <a:avLst/>
          </a:prstGeom>
          <a:noFill/>
        </p:spPr>
        <p:txBody>
          <a:bodyPr>
            <a:spAutoFit/>
          </a:bodyPr>
          <a:lstStyle/>
          <a:p>
            <a:pPr marL="539550" lvl="1" indent="-514350">
              <a:buFont typeface="Wingdings" pitchFamily="2" charset="2"/>
              <a:buChar char="ü"/>
              <a:defRPr/>
            </a:pPr>
            <a:endParaRPr lang="pt-BR"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endParaRP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fama em Nazaré;</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Trabalhos com couro e lona;</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colina, a noroeste de Nazaré;</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Cursos de leitura avançada;</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Por que Jesus não faz milagres?</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Melhoram as finanças da família;</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Jesus continua a estudar música;</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Autoconsciência de sua divindade;</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25 de Setembro: a morte de José;</a:t>
            </a:r>
          </a:p>
          <a:p>
            <a:pPr marL="539550" lvl="1" indent="-514350">
              <a:buFont typeface="Wingdings" pitchFamily="2" charset="2"/>
              <a:buChar char="ü"/>
              <a:defRPr/>
            </a:pPr>
            <a:r>
              <a:rPr lang="pt-BR"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Jesus torna-se um pai de família;</a:t>
            </a:r>
          </a:p>
        </p:txBody>
      </p:sp>
      <p:pic>
        <p:nvPicPr>
          <p:cNvPr id="6" name="Imagem 5" descr="2553986677_06b0ff94c7.jpg"/>
          <p:cNvPicPr>
            <a:picLocks noChangeAspect="1"/>
          </p:cNvPicPr>
          <p:nvPr/>
        </p:nvPicPr>
        <p:blipFill>
          <a:blip r:embed="rId3"/>
          <a:stretch>
            <a:fillRect/>
          </a:stretch>
        </p:blipFill>
        <p:spPr>
          <a:xfrm>
            <a:off x="5214942" y="1619264"/>
            <a:ext cx="3152775" cy="3810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1214438"/>
            <a:ext cx="8572500" cy="5170487"/>
          </a:xfrm>
          <a:prstGeom prst="rect">
            <a:avLst/>
          </a:prstGeom>
          <a:noFill/>
        </p:spPr>
        <p:txBody>
          <a:bodyPr>
            <a:spAutoFit/>
          </a:bodyPr>
          <a:lstStyle/>
          <a:p>
            <a:pPr algn="ctr">
              <a:defRPr/>
            </a:pPr>
            <a:r>
              <a:rPr lang="pt-BR" sz="2200" dirty="0">
                <a:latin typeface="+mj-lt"/>
              </a:rPr>
              <a:t> 126:2:1  1388¶1   </a:t>
            </a:r>
          </a:p>
          <a:p>
            <a:pPr algn="ctr">
              <a:defRPr/>
            </a:pPr>
            <a:r>
              <a:rPr lang="pt-BR" sz="2200" dirty="0">
                <a:latin typeface="+mj-lt"/>
              </a:rPr>
              <a:t>Tudo ia bem até aquela terça-feira fatal, 25 de setembro, quando um mensageiro de </a:t>
            </a:r>
            <a:r>
              <a:rPr lang="pt-BR" sz="2200" dirty="0" err="1">
                <a:latin typeface="+mj-lt"/>
              </a:rPr>
              <a:t>Séforis</a:t>
            </a:r>
            <a:r>
              <a:rPr lang="pt-BR" sz="2200" dirty="0">
                <a:latin typeface="+mj-lt"/>
              </a:rPr>
              <a:t> trouxe a esse lar em Nazaré a trágica notícia de que José tinha sido gravemente ferido pela queda de um mastro, enquanto trabalhava na residência do governador. O mensageiro de </a:t>
            </a:r>
            <a:r>
              <a:rPr lang="pt-BR" sz="2200" dirty="0" err="1">
                <a:latin typeface="+mj-lt"/>
              </a:rPr>
              <a:t>Séforis</a:t>
            </a:r>
            <a:r>
              <a:rPr lang="pt-BR" sz="2200" dirty="0">
                <a:latin typeface="+mj-lt"/>
              </a:rPr>
              <a:t> tinha parado na oficina, a caminho da casa de José, informando a Jesus sobre o acidente do seu pai, e eles foram juntos até a casa para levar as tristes notícias a Maria. Jesus desejara ir imediatamente até onde estava o seu pai, e Maria não escutaria nada, não queria senão apressar-se para ficar ao lado do seu marido. Ela decidiu que Tiago, então com dez anos de idade, iria acompanhá-la a </a:t>
            </a:r>
            <a:r>
              <a:rPr lang="pt-BR" sz="2200" dirty="0" err="1">
                <a:latin typeface="+mj-lt"/>
              </a:rPr>
              <a:t>Séforis</a:t>
            </a:r>
            <a:r>
              <a:rPr lang="pt-BR" sz="2200" dirty="0">
                <a:latin typeface="+mj-lt"/>
              </a:rPr>
              <a:t>, enquanto Jesus permaneceria em casa com as crianças mais novas, até que ela retornasse, pois não sabia quão seriamente José estava ferido. Mas José morreu por causa dos ferimentos, antes de Maria chegar até ele. Trouxeram-no para Nazaré e, no dia seguinte, foi enterrado junto aos seus pais. </a:t>
            </a:r>
          </a:p>
        </p:txBody>
      </p:sp>
      <p:sp>
        <p:nvSpPr>
          <p:cNvPr id="4"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A Morte de José – 3 d.C.</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5"/>
          <p:cNvSpPr>
            <a:spLocks noRot="1" noChangeArrowheads="1"/>
          </p:cNvSpPr>
          <p:nvPr/>
        </p:nvSpPr>
        <p:spPr bwMode="auto">
          <a:xfrm>
            <a:off x="298450" y="0"/>
            <a:ext cx="6059488" cy="1143000"/>
          </a:xfrm>
          <a:prstGeom prst="rect">
            <a:avLst/>
          </a:prstGeom>
          <a:noFill/>
          <a:ln w="9525">
            <a:noFill/>
            <a:miter lim="800000"/>
            <a:headEnd/>
            <a:tailEnd/>
          </a:ln>
          <a:effectLst/>
        </p:spPr>
        <p:txBody>
          <a:bodyPr anchor="ctr"/>
          <a:lstStyle/>
          <a:p>
            <a:pPr>
              <a:defRPr/>
            </a:pPr>
            <a:r>
              <a:rPr lang="pt-BR" sz="33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Décimo Quinto Ano – 9 d.C</a:t>
            </a:r>
          </a:p>
        </p:txBody>
      </p:sp>
      <p:sp>
        <p:nvSpPr>
          <p:cNvPr id="5" name="CaixaDeTexto 4"/>
          <p:cNvSpPr txBox="1"/>
          <p:nvPr/>
        </p:nvSpPr>
        <p:spPr>
          <a:xfrm>
            <a:off x="285750" y="1285875"/>
            <a:ext cx="8858250" cy="4154488"/>
          </a:xfrm>
          <a:prstGeom prst="rect">
            <a:avLst/>
          </a:prstGeom>
          <a:noFill/>
        </p:spPr>
        <p:txBody>
          <a:bodyPr>
            <a:spAutoFit/>
          </a:bodyPr>
          <a:lstStyle/>
          <a:p>
            <a:pPr marL="539550" lvl="1" indent="-514350">
              <a:buFont typeface="Wingdings" pitchFamily="2" charset="2"/>
              <a:buChar char="ü"/>
              <a:defRPr/>
            </a:pPr>
            <a:endParaRPr lang="pt-BR"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endParaRP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Começa a luta financeira;</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Nasce Rute, em 17 de Abril;</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Venda de uma propriedade;</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 Pai Nosso“;</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Reflexões confusas em sua mente;</a:t>
            </a:r>
          </a:p>
          <a:p>
            <a:pPr marL="539550" lvl="1" indent="-514350">
              <a:buFont typeface="Wingdings" pitchFamily="2" charset="2"/>
              <a:buChar char="ü"/>
              <a:defRPr/>
            </a:pPr>
            <a:r>
              <a:rPr lang="pt-BR"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 primeiro sermão na sinagoga;</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 risco de perder sua harpa;</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As escrituras gregas são doadas à biblioteca;</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Herodes se recusa a pagar a indenização;</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privação do contato com as caravanas;</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Tiago é enviado diariamente em busca informações;</a:t>
            </a:r>
          </a:p>
        </p:txBody>
      </p:sp>
      <p:pic>
        <p:nvPicPr>
          <p:cNvPr id="4" name="Imagem 3" descr="pai-nosso1.jpg"/>
          <p:cNvPicPr>
            <a:picLocks noChangeAspect="1"/>
          </p:cNvPicPr>
          <p:nvPr/>
        </p:nvPicPr>
        <p:blipFill>
          <a:blip r:embed="rId3"/>
          <a:stretch>
            <a:fillRect/>
          </a:stretch>
        </p:blipFill>
        <p:spPr>
          <a:xfrm>
            <a:off x="5072066" y="1428736"/>
            <a:ext cx="3234928" cy="2286016"/>
          </a:xfrm>
          <a:prstGeom prst="rect">
            <a:avLst/>
          </a:prstGeom>
          <a:solidFill>
            <a:srgbClr val="FFFFFF">
              <a:shade val="85000"/>
            </a:srgbClr>
          </a:solidFill>
          <a:ln w="1270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1214438"/>
            <a:ext cx="8572500" cy="4154487"/>
          </a:xfrm>
          <a:prstGeom prst="rect">
            <a:avLst/>
          </a:prstGeom>
          <a:noFill/>
        </p:spPr>
        <p:txBody>
          <a:bodyPr>
            <a:spAutoFit/>
          </a:bodyPr>
          <a:lstStyle/>
          <a:p>
            <a:pPr algn="ctr">
              <a:defRPr/>
            </a:pPr>
            <a:r>
              <a:rPr lang="pt-BR" sz="2200" dirty="0">
                <a:latin typeface="+mj-lt"/>
              </a:rPr>
              <a:t> 126:4:1  1391¶5   </a:t>
            </a:r>
          </a:p>
          <a:p>
            <a:pPr algn="ctr">
              <a:defRPr/>
            </a:pPr>
            <a:r>
              <a:rPr lang="pt-BR" sz="2200" dirty="0">
                <a:latin typeface="+mj-lt"/>
              </a:rPr>
              <a:t>Com a vinda do seu décimo quinto aniversário, Jesus podia oficialmente ocupar o púlpito da sinagoga, no dia de sábado. Muitas vezes antes, na ausência de oradores, havia sido pedido a Jesus que lesse as escrituras; mas agora tinha chegado o dia em que, de acordo com a lei, ele podia conduzir os serviços. E, por isso, no primeiro sábado, depois do seu décimo quinto aniversário, o </a:t>
            </a:r>
            <a:r>
              <a:rPr lang="pt-BR" sz="2200" dirty="0" err="1">
                <a:latin typeface="+mj-lt"/>
              </a:rPr>
              <a:t>chazam</a:t>
            </a:r>
            <a:r>
              <a:rPr lang="pt-BR" sz="2200" dirty="0">
                <a:latin typeface="+mj-lt"/>
              </a:rPr>
              <a:t> arranjou para que Jesus conduzisse o serviço da parte da manhã, na sinagoga. E, quando todos os fiéis de Nazaré estavam reunidos, o jovem homem, tendo feito a sua seleção das escrituras, levantou-se e começou a ler: </a:t>
            </a:r>
          </a:p>
          <a:p>
            <a:pPr algn="ctr">
              <a:defRPr/>
            </a:pPr>
            <a:endParaRPr lang="en-US" sz="2200" dirty="0">
              <a:latin typeface="+mj-lt"/>
            </a:endParaRPr>
          </a:p>
          <a:p>
            <a:pPr algn="r">
              <a:defRPr/>
            </a:pPr>
            <a:r>
              <a:rPr lang="en-US" sz="2200" dirty="0">
                <a:latin typeface="+mj-lt"/>
              </a:rPr>
              <a:t>Continua…</a:t>
            </a:r>
            <a:endParaRPr lang="pt-BR" sz="2200" dirty="0">
              <a:latin typeface="+mj-lt"/>
            </a:endParaRPr>
          </a:p>
        </p:txBody>
      </p:sp>
      <p:sp>
        <p:nvSpPr>
          <p:cNvPr id="4"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Primeiro Sermão</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1214438"/>
            <a:ext cx="8572500" cy="4154487"/>
          </a:xfrm>
          <a:prstGeom prst="rect">
            <a:avLst/>
          </a:prstGeom>
          <a:noFill/>
        </p:spPr>
        <p:txBody>
          <a:bodyPr>
            <a:spAutoFit/>
          </a:bodyPr>
          <a:lstStyle/>
          <a:p>
            <a:pPr algn="ctr">
              <a:defRPr/>
            </a:pPr>
            <a:r>
              <a:rPr lang="pt-BR" sz="2200" dirty="0">
                <a:latin typeface="+mj-lt"/>
              </a:rPr>
              <a:t> 126:4:2  1391¶6   </a:t>
            </a:r>
          </a:p>
          <a:p>
            <a:pPr algn="ctr">
              <a:defRPr/>
            </a:pPr>
            <a:r>
              <a:rPr lang="pt-BR" sz="2200" dirty="0">
                <a:latin typeface="+mj-lt"/>
              </a:rPr>
              <a:t>“O espírito do Senhor Deus está em mim, pois o Senhor me ungiu; Ele enviou-me para trazer boas-novas aos mansos, medicar os que tiverem o coração alquebrado, proclamar a liberdade aos prisioneiros e libertar os aprisionados espiritualmente; para proclamar o ano da graça e o dia do ajuste com o nosso Deus; para confortar todos os afligidos, dar a eles a beleza em lugar de cinzas, o óleo da alegria no lugar do luto, uma canção de louvor em vez do espírito da tristeza, para que sejam chamadas de árvores da retidão, as que foram plantadas pelo Senhor, e com as quais Ele poder ser glorificado. </a:t>
            </a:r>
          </a:p>
          <a:p>
            <a:pPr algn="ctr">
              <a:defRPr/>
            </a:pPr>
            <a:endParaRPr lang="en-US" sz="2200" dirty="0">
              <a:latin typeface="+mj-lt"/>
            </a:endParaRPr>
          </a:p>
          <a:p>
            <a:pPr algn="r">
              <a:defRPr/>
            </a:pPr>
            <a:r>
              <a:rPr lang="en-US" sz="2200" dirty="0">
                <a:latin typeface="+mj-lt"/>
              </a:rPr>
              <a:t>Continua…</a:t>
            </a:r>
            <a:endParaRPr lang="pt-BR" sz="2200" dirty="0">
              <a:latin typeface="+mj-lt"/>
            </a:endParaRPr>
          </a:p>
        </p:txBody>
      </p:sp>
      <p:sp>
        <p:nvSpPr>
          <p:cNvPr id="4"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Primeiro Sermão</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1214438"/>
            <a:ext cx="8572500" cy="4154487"/>
          </a:xfrm>
          <a:prstGeom prst="rect">
            <a:avLst/>
          </a:prstGeom>
          <a:noFill/>
        </p:spPr>
        <p:txBody>
          <a:bodyPr>
            <a:spAutoFit/>
          </a:bodyPr>
          <a:lstStyle/>
          <a:p>
            <a:pPr algn="ctr">
              <a:defRPr/>
            </a:pPr>
            <a:r>
              <a:rPr lang="pt-BR" sz="2200" dirty="0">
                <a:latin typeface="+mj-lt"/>
              </a:rPr>
              <a:t>126:4:3  1392¶1   </a:t>
            </a:r>
          </a:p>
          <a:p>
            <a:pPr algn="ctr">
              <a:defRPr/>
            </a:pPr>
            <a:r>
              <a:rPr lang="pt-BR" sz="2200" dirty="0">
                <a:latin typeface="+mj-lt"/>
              </a:rPr>
              <a:t>“Buscai o bem e não o mal, para que possais viver e para que assim o Senhor, o Deus das hostes, possa estar convosco. Odiai o mal e amai o bem, estabelecei o julgamento à entrada da porta. Talvez o Senhor Deus conceda a Sua graça aos remanescentes de José. </a:t>
            </a:r>
          </a:p>
          <a:p>
            <a:pPr algn="ctr">
              <a:defRPr/>
            </a:pPr>
            <a:endParaRPr lang="pt-BR" sz="2200" dirty="0">
              <a:latin typeface="+mj-lt"/>
            </a:endParaRPr>
          </a:p>
          <a:p>
            <a:pPr algn="ctr">
              <a:defRPr/>
            </a:pPr>
            <a:r>
              <a:rPr lang="pt-BR" sz="2200" dirty="0">
                <a:latin typeface="+mj-lt"/>
              </a:rPr>
              <a:t> 126:4:4  1392¶2   </a:t>
            </a:r>
          </a:p>
          <a:p>
            <a:pPr algn="ctr">
              <a:defRPr/>
            </a:pPr>
            <a:r>
              <a:rPr lang="pt-BR" sz="2200" dirty="0">
                <a:latin typeface="+mj-lt"/>
              </a:rPr>
              <a:t>“Lavai-vos, purificai-vos; afastai o mal dos vossos atos diante dos Meus olhos; cessai de fazer o mal e aprendei a fazer o bem; buscai a justiça; aliviai os oprimidos. Defendei o órfão e pedi pela viúva. </a:t>
            </a:r>
          </a:p>
          <a:p>
            <a:pPr algn="ctr">
              <a:defRPr/>
            </a:pPr>
            <a:endParaRPr lang="en-US" sz="2200" dirty="0">
              <a:latin typeface="+mj-lt"/>
            </a:endParaRPr>
          </a:p>
          <a:p>
            <a:pPr algn="r">
              <a:defRPr/>
            </a:pPr>
            <a:r>
              <a:rPr lang="en-US" sz="2200" dirty="0">
                <a:latin typeface="+mj-lt"/>
              </a:rPr>
              <a:t>Continua…</a:t>
            </a:r>
            <a:endParaRPr lang="pt-BR" sz="2200" dirty="0">
              <a:latin typeface="+mj-lt"/>
            </a:endParaRPr>
          </a:p>
        </p:txBody>
      </p:sp>
      <p:sp>
        <p:nvSpPr>
          <p:cNvPr id="4"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Primeiro Sermão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1214438"/>
            <a:ext cx="8572500" cy="4154487"/>
          </a:xfrm>
          <a:prstGeom prst="rect">
            <a:avLst/>
          </a:prstGeom>
          <a:noFill/>
        </p:spPr>
        <p:txBody>
          <a:bodyPr>
            <a:spAutoFit/>
          </a:bodyPr>
          <a:lstStyle/>
          <a:p>
            <a:pPr algn="ctr">
              <a:defRPr/>
            </a:pPr>
            <a:r>
              <a:rPr lang="pt-BR" sz="2200" dirty="0">
                <a:latin typeface="+mj-lt"/>
              </a:rPr>
              <a:t>122:3:1  1346¶4   </a:t>
            </a:r>
          </a:p>
          <a:p>
            <a:pPr algn="ctr">
              <a:defRPr/>
            </a:pPr>
            <a:r>
              <a:rPr lang="pt-BR" sz="2200" dirty="0">
                <a:latin typeface="+mj-lt"/>
              </a:rPr>
              <a:t>Uma tarde, por volta do cair do sol, antes que José tivesse retornado ao lar, Gabriel apareceu a Maria, ao lado de uma mesa baixa de pedra e, depois que ela se recompôs, ele disse: </a:t>
            </a:r>
          </a:p>
          <a:p>
            <a:pPr algn="ctr">
              <a:defRPr/>
            </a:pPr>
            <a:endParaRPr lang="pt-BR" sz="2200" dirty="0">
              <a:latin typeface="+mj-lt"/>
            </a:endParaRPr>
          </a:p>
          <a:p>
            <a:pPr algn="ctr">
              <a:defRPr/>
            </a:pPr>
            <a:r>
              <a:rPr lang="pt-BR" sz="2200" dirty="0">
                <a:latin typeface="+mj-lt"/>
              </a:rPr>
              <a:t>“Venho a pedido daquele que é o meu Mestre, a quem tu irás amar e nutrir. A ti Maria, eu trago alegres novas e, pois, anuncio que a concepção em ti foi ordenada pelo céu e que, no tempo devido, tu te tornarás a mãe de um filho; tu o chamarás Joshua; e ele irá inaugurar o Reino do céu na Terra e entre os homens. </a:t>
            </a:r>
          </a:p>
          <a:p>
            <a:pPr algn="r">
              <a:defRPr/>
            </a:pPr>
            <a:endParaRPr lang="en-US" sz="2200" dirty="0">
              <a:latin typeface="+mj-lt"/>
            </a:endParaRPr>
          </a:p>
          <a:p>
            <a:pPr algn="r">
              <a:defRPr/>
            </a:pPr>
            <a:r>
              <a:rPr lang="en-US" sz="2200" dirty="0">
                <a:latin typeface="+mj-lt"/>
              </a:rPr>
              <a:t>Continua…</a:t>
            </a:r>
            <a:endParaRPr lang="pt-BR" sz="2200" dirty="0">
              <a:latin typeface="+mj-lt"/>
            </a:endParaRPr>
          </a:p>
        </p:txBody>
      </p:sp>
      <p:sp>
        <p:nvSpPr>
          <p:cNvPr id="4"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Gabriel Aparece a Maria</a:t>
            </a:r>
          </a:p>
        </p:txBody>
      </p:sp>
    </p:spTree>
  </p:cSld>
  <p:clrMapOvr>
    <a:masterClrMapping/>
  </p:clrMapOvr>
  <p:transition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1214438"/>
            <a:ext cx="8572500" cy="4154487"/>
          </a:xfrm>
          <a:prstGeom prst="rect">
            <a:avLst/>
          </a:prstGeom>
          <a:noFill/>
        </p:spPr>
        <p:txBody>
          <a:bodyPr>
            <a:spAutoFit/>
          </a:bodyPr>
          <a:lstStyle/>
          <a:p>
            <a:pPr algn="ctr">
              <a:defRPr/>
            </a:pPr>
            <a:r>
              <a:rPr lang="pt-BR" sz="2200" dirty="0">
                <a:latin typeface="+mj-lt"/>
              </a:rPr>
              <a:t> 126:4:5  1392¶3   </a:t>
            </a:r>
          </a:p>
          <a:p>
            <a:pPr algn="ctr">
              <a:defRPr/>
            </a:pPr>
            <a:r>
              <a:rPr lang="pt-BR" sz="2200" dirty="0">
                <a:latin typeface="+mj-lt"/>
              </a:rPr>
              <a:t>“Com o que me apresentarei perante o Senhor para inclinar-me diante do Senhor de toda a Terra? Deverei eu chegar perante Ele com ofertas de holocaustos e com bezerros de um ano? Será que o Senhor ficará satisfeito com milhares de carneiros, com dezenas de milhares de ovelhas, ou com rios de óleo? Deveria eu dar o meu primogênito pela minha transgressão, o fruto do meu corpo pelo pecado da minha alma? Não! Pois o Senhor mostrou-nos, ó homens, o que é bom. E o que o Senhor espera de vós a não ser que sejais justos, que ameis a misericórdia, e que caminheis humildemente junto com o vosso Deus? </a:t>
            </a:r>
          </a:p>
          <a:p>
            <a:pPr algn="ctr">
              <a:defRPr/>
            </a:pPr>
            <a:endParaRPr lang="en-US" sz="2200" dirty="0">
              <a:latin typeface="+mj-lt"/>
            </a:endParaRPr>
          </a:p>
          <a:p>
            <a:pPr algn="r">
              <a:defRPr/>
            </a:pPr>
            <a:r>
              <a:rPr lang="en-US" sz="2200" dirty="0">
                <a:latin typeface="+mj-lt"/>
              </a:rPr>
              <a:t>Continua…</a:t>
            </a:r>
            <a:endParaRPr lang="pt-BR" sz="2200" dirty="0">
              <a:latin typeface="+mj-lt"/>
            </a:endParaRPr>
          </a:p>
        </p:txBody>
      </p:sp>
      <p:sp>
        <p:nvSpPr>
          <p:cNvPr id="4"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Primeiro Sermão</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1214438"/>
            <a:ext cx="8572500" cy="3816350"/>
          </a:xfrm>
          <a:prstGeom prst="rect">
            <a:avLst/>
          </a:prstGeom>
          <a:noFill/>
        </p:spPr>
        <p:txBody>
          <a:bodyPr>
            <a:spAutoFit/>
          </a:bodyPr>
          <a:lstStyle/>
          <a:p>
            <a:pPr algn="ctr">
              <a:defRPr/>
            </a:pPr>
            <a:r>
              <a:rPr lang="pt-BR" sz="2200" dirty="0">
                <a:latin typeface="+mj-lt"/>
              </a:rPr>
              <a:t> 126:4:6  1392¶4   </a:t>
            </a:r>
          </a:p>
          <a:p>
            <a:pPr algn="ctr">
              <a:defRPr/>
            </a:pPr>
            <a:r>
              <a:rPr lang="pt-BR" sz="2200" dirty="0">
                <a:latin typeface="+mj-lt"/>
              </a:rPr>
              <a:t>“A quem, então, comparareis o Deus que domina o círculo da Terra? Levantai os vossos olhos e contemplai Aquele que criou todos os mundos, que cria as suas hostes pelo seu número e as chama a todas pelos nomes. Ele faz todas essas coisas, graças à grandeza do Seu poder e, porque Ele é forte em poder, nenhuma delas falha. Ele dá poder aos fracos e, àqueles que estão exauridos, Ele aumenta a força. Não temais, pois Eu estou convosco; não desanimeis, pois Eu sou o vosso Deus. Eu fortalecer-vos-ei e ajudar-vos-ei; sim, Eu sustentar-vos-ei com a mão direita da minha retidão, pois Eu sou o Senhor, vosso Deus. E Eu segurarei a vossa mão direita, dizendo a vós, não temais, pois Eu ajudar-vos-ei.”</a:t>
            </a:r>
          </a:p>
        </p:txBody>
      </p:sp>
      <p:sp>
        <p:nvSpPr>
          <p:cNvPr id="4"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Primeiro Sermão</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1214438"/>
            <a:ext cx="8572500" cy="4832350"/>
          </a:xfrm>
          <a:prstGeom prst="rect">
            <a:avLst/>
          </a:prstGeom>
          <a:noFill/>
        </p:spPr>
        <p:txBody>
          <a:bodyPr>
            <a:spAutoFit/>
          </a:bodyPr>
          <a:lstStyle/>
          <a:p>
            <a:pPr algn="ctr">
              <a:defRPr/>
            </a:pPr>
            <a:r>
              <a:rPr lang="pt-BR" sz="2200" dirty="0">
                <a:latin typeface="+mj-lt"/>
              </a:rPr>
              <a:t> 126:4:7  1392¶5   </a:t>
            </a:r>
          </a:p>
          <a:p>
            <a:pPr algn="ctr">
              <a:defRPr/>
            </a:pPr>
            <a:r>
              <a:rPr lang="pt-BR" sz="2200" dirty="0">
                <a:latin typeface="+mj-lt"/>
              </a:rPr>
              <a:t>“E sois, pois, as Minhas testemunhas, diz o Senhor, e os Meus servidores, a quem Eu escolhi para que todos saibam e acreditem em Mim e compreendam que Eu sou o Eterno. Eu, sim, Eu sou o Senhor, e além de Mim não há nenhum salvador”. </a:t>
            </a:r>
          </a:p>
          <a:p>
            <a:pPr algn="ctr">
              <a:defRPr/>
            </a:pPr>
            <a:endParaRPr lang="pt-BR" sz="2200" dirty="0">
              <a:latin typeface="+mj-lt"/>
            </a:endParaRPr>
          </a:p>
          <a:p>
            <a:pPr algn="ctr">
              <a:defRPr/>
            </a:pPr>
            <a:r>
              <a:rPr lang="pt-BR" sz="2200" dirty="0">
                <a:latin typeface="+mj-lt"/>
              </a:rPr>
              <a:t> 126:4:8  1392¶6   </a:t>
            </a:r>
          </a:p>
          <a:p>
            <a:pPr algn="ctr">
              <a:defRPr/>
            </a:pPr>
            <a:r>
              <a:rPr lang="pt-BR" sz="2200" dirty="0">
                <a:latin typeface="+mj-lt"/>
              </a:rPr>
              <a:t>E quando terminou essa leitura, Jesus assentou-se, e o povo foi para as suas casas, pensando nas palavras que tinha tão graciosamente lido para eles. Nunca o povo da sua cidade o tinha visto tão magnificamente solene; nunca eles tinham ouvido a sua voz mais honesta e sincera; nunca eles o tinham visto tão maduro, decisivo e com tanta autoridade. </a:t>
            </a:r>
          </a:p>
          <a:p>
            <a:pPr algn="ctr">
              <a:defRPr/>
            </a:pPr>
            <a:endParaRPr lang="en-US" sz="2200" dirty="0">
              <a:latin typeface="+mj-lt"/>
            </a:endParaRPr>
          </a:p>
          <a:p>
            <a:pPr algn="r">
              <a:defRPr/>
            </a:pPr>
            <a:r>
              <a:rPr lang="en-US" sz="2200" dirty="0">
                <a:latin typeface="+mj-lt"/>
              </a:rPr>
              <a:t>Continua…</a:t>
            </a:r>
            <a:endParaRPr lang="pt-BR" sz="2200" dirty="0">
              <a:latin typeface="+mj-lt"/>
            </a:endParaRPr>
          </a:p>
        </p:txBody>
      </p:sp>
      <p:sp>
        <p:nvSpPr>
          <p:cNvPr id="4"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Primeiro Sermão</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5"/>
          <p:cNvSpPr>
            <a:spLocks noRot="1" noChangeArrowheads="1"/>
          </p:cNvSpPr>
          <p:nvPr/>
        </p:nvSpPr>
        <p:spPr bwMode="auto">
          <a:xfrm>
            <a:off x="298450" y="0"/>
            <a:ext cx="6059488" cy="1143000"/>
          </a:xfrm>
          <a:prstGeom prst="rect">
            <a:avLst/>
          </a:prstGeom>
          <a:noFill/>
          <a:ln w="9525">
            <a:noFill/>
            <a:miter lim="800000"/>
            <a:headEnd/>
            <a:tailEnd/>
          </a:ln>
          <a:effectLst/>
        </p:spPr>
        <p:txBody>
          <a:bodyPr anchor="ctr"/>
          <a:lstStyle/>
          <a:p>
            <a:pPr>
              <a:defRPr/>
            </a:pPr>
            <a:r>
              <a:rPr lang="pt-BR" sz="33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Décimo Sexto Ano – 10 d.C</a:t>
            </a:r>
          </a:p>
        </p:txBody>
      </p:sp>
      <p:sp>
        <p:nvSpPr>
          <p:cNvPr id="5" name="CaixaDeTexto 4"/>
          <p:cNvSpPr txBox="1"/>
          <p:nvPr/>
        </p:nvSpPr>
        <p:spPr>
          <a:xfrm>
            <a:off x="285750" y="1285875"/>
            <a:ext cx="8858250" cy="3816350"/>
          </a:xfrm>
          <a:prstGeom prst="rect">
            <a:avLst/>
          </a:prstGeom>
          <a:noFill/>
        </p:spPr>
        <p:txBody>
          <a:bodyPr>
            <a:spAutoFit/>
          </a:bodyPr>
          <a:lstStyle/>
          <a:p>
            <a:pPr marL="539550" lvl="1" indent="-514350">
              <a:buFont typeface="Wingdings" pitchFamily="2" charset="2"/>
              <a:buChar char="ü"/>
              <a:defRPr/>
            </a:pPr>
            <a:endParaRPr lang="pt-BR"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endParaRP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Alcança sua estatura definitiva;</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Tiago ensina os seus irmãos a ler;</a:t>
            </a:r>
          </a:p>
          <a:p>
            <a:pPr marL="539550" lvl="1" indent="-514350">
              <a:buFont typeface="Wingdings" pitchFamily="2" charset="2"/>
              <a:buChar char="ü"/>
              <a:defRPr/>
            </a:pP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Outra</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propriedade</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é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vendida</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endPar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endParaRP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Jesus segue conquistando sua soberania;</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Foi o único a viver situações tão difíceis;</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Maria mantém a idéia do Messias;</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Jesus se torna cada vez mais circunspecto;</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Perfeito desenvolvimento físico e mental;</a:t>
            </a:r>
          </a:p>
          <a:p>
            <a:pPr marL="539550" lvl="1" indent="-514350">
              <a:buFont typeface="Wingdings" pitchFamily="2" charset="2"/>
              <a:buChar char="ü"/>
              <a:defRPr/>
            </a:pP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Neste</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anos</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já</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havia</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decidido</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sobre</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sua</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p>
          <a:p>
            <a:pPr marL="539550" lvl="1" indent="-514350">
              <a:defRPr/>
            </a:pP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missão</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de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revelar</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verdade</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ao</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mundo</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endPar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endParaRPr>
          </a:p>
        </p:txBody>
      </p:sp>
      <p:pic>
        <p:nvPicPr>
          <p:cNvPr id="4" name="Imagem 3" descr="jesus (1).jpg"/>
          <p:cNvPicPr>
            <a:picLocks noChangeAspect="1"/>
          </p:cNvPicPr>
          <p:nvPr/>
        </p:nvPicPr>
        <p:blipFill>
          <a:blip r:embed="rId3"/>
          <a:stretch>
            <a:fillRect/>
          </a:stretch>
        </p:blipFill>
        <p:spPr>
          <a:xfrm>
            <a:off x="6072198" y="1500174"/>
            <a:ext cx="2588048" cy="3709995"/>
          </a:xfrm>
          <a:prstGeom prst="rect">
            <a:avLst/>
          </a:prstGeom>
          <a:solidFill>
            <a:srgbClr val="FFFFFF">
              <a:shade val="85000"/>
            </a:srgbClr>
          </a:solidFill>
          <a:ln w="1270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1214438"/>
            <a:ext cx="8572500" cy="3816350"/>
          </a:xfrm>
          <a:prstGeom prst="rect">
            <a:avLst/>
          </a:prstGeom>
          <a:noFill/>
        </p:spPr>
        <p:txBody>
          <a:bodyPr>
            <a:spAutoFit/>
          </a:bodyPr>
          <a:lstStyle/>
          <a:p>
            <a:pPr algn="ctr">
              <a:defRPr/>
            </a:pPr>
            <a:r>
              <a:rPr lang="pt-BR" sz="2200" dirty="0">
                <a:latin typeface="+mj-lt"/>
              </a:rPr>
              <a:t> 127:1:2  1395¶6   </a:t>
            </a:r>
          </a:p>
          <a:p>
            <a:pPr algn="ctr">
              <a:defRPr/>
            </a:pPr>
            <a:r>
              <a:rPr lang="pt-BR" sz="2200" dirty="0">
                <a:latin typeface="+mj-lt"/>
              </a:rPr>
              <a:t>Nesse ano, ele alcançou a sua estatura física definitiva. Era um jovem formoso e viril. Tornou-se cada vez mais sóbrio e circunspecto, mas era compassivo e amável. Os seus olhos eram doces, mas inquisitivo; o seu sorriso era sempre simpático e calmo. A sua voz era musical, mas autoritária; a sua saudação cordial, mas sem afetação. Sempre, mesmo no mais comum dos contatos, parecia evidenciar-se uma natureza dupla, a humana e a divina. E, sempre, ele demonstrava a combinação da compaixão do amigo com a autoridade do mestre. E esses traços de personalidade cedo se tornaram manifestos, mesmo nos anos adolescentes. </a:t>
            </a:r>
          </a:p>
        </p:txBody>
      </p:sp>
      <p:sp>
        <p:nvSpPr>
          <p:cNvPr id="4"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Jovem Jesus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5"/>
          <p:cNvSpPr>
            <a:spLocks noRot="1" noChangeArrowheads="1"/>
          </p:cNvSpPr>
          <p:nvPr/>
        </p:nvSpPr>
        <p:spPr bwMode="auto">
          <a:xfrm>
            <a:off x="298450" y="0"/>
            <a:ext cx="6059488" cy="1143000"/>
          </a:xfrm>
          <a:prstGeom prst="rect">
            <a:avLst/>
          </a:prstGeom>
          <a:noFill/>
          <a:ln w="9525">
            <a:noFill/>
            <a:miter lim="800000"/>
            <a:headEnd/>
            <a:tailEnd/>
          </a:ln>
          <a:effectLst/>
        </p:spPr>
        <p:txBody>
          <a:bodyPr anchor="ctr"/>
          <a:lstStyle/>
          <a:p>
            <a:pPr>
              <a:defRPr/>
            </a:pPr>
            <a:r>
              <a:rPr lang="pt-BR" sz="33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Décimo Sétimo Ano – 11 d.C</a:t>
            </a:r>
          </a:p>
        </p:txBody>
      </p:sp>
      <p:sp>
        <p:nvSpPr>
          <p:cNvPr id="5" name="CaixaDeTexto 4"/>
          <p:cNvSpPr txBox="1"/>
          <p:nvPr/>
        </p:nvSpPr>
        <p:spPr>
          <a:xfrm>
            <a:off x="285750" y="1285875"/>
            <a:ext cx="8858250" cy="3816350"/>
          </a:xfrm>
          <a:prstGeom prst="rect">
            <a:avLst/>
          </a:prstGeom>
          <a:noFill/>
        </p:spPr>
        <p:txBody>
          <a:bodyPr>
            <a:spAutoFit/>
          </a:bodyPr>
          <a:lstStyle/>
          <a:p>
            <a:pPr marL="539550" lvl="1" indent="-514350">
              <a:buFont typeface="Wingdings" pitchFamily="2" charset="2"/>
              <a:buChar char="ü"/>
              <a:defRPr/>
            </a:pPr>
            <a:endParaRPr lang="pt-BR"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endParaRP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revolta contra os impostos;</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Zelote: o partido nacionalista;</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Jesus se recusa a aderir;</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As opiniões se dividem;</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proposta de Isaac;</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Jesus é pressionado;</a:t>
            </a:r>
          </a:p>
          <a:p>
            <a:pPr marL="539550" lvl="1" indent="-514350">
              <a:buFont typeface="Wingdings" pitchFamily="2" charset="2"/>
              <a:buChar char="ü"/>
              <a:defRPr/>
            </a:pPr>
            <a:r>
              <a:rPr lang="pt-BR"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 dinheiro não pode amar”;</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Tiago começa a trabalhar;</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mente de Jesus continua </a:t>
            </a:r>
          </a:p>
          <a:p>
            <a:pPr marL="539550" lvl="1" indent="-514350">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progredindo;</a:t>
            </a:r>
          </a:p>
        </p:txBody>
      </p:sp>
      <p:pic>
        <p:nvPicPr>
          <p:cNvPr id="4" name="Imagem 3" descr="crianca_01.jpg"/>
          <p:cNvPicPr>
            <a:picLocks noChangeAspect="1"/>
          </p:cNvPicPr>
          <p:nvPr/>
        </p:nvPicPr>
        <p:blipFill>
          <a:blip r:embed="rId3"/>
          <a:stretch>
            <a:fillRect/>
          </a:stretch>
        </p:blipFill>
        <p:spPr>
          <a:xfrm>
            <a:off x="5041352" y="1730210"/>
            <a:ext cx="3316862" cy="3270426"/>
          </a:xfrm>
          <a:prstGeom prst="rect">
            <a:avLst/>
          </a:prstGeom>
          <a:solidFill>
            <a:srgbClr val="FFFFFF">
              <a:shade val="85000"/>
            </a:srgbClr>
          </a:solidFill>
          <a:ln w="1524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5"/>
          <p:cNvSpPr>
            <a:spLocks noRot="1" noChangeArrowheads="1"/>
          </p:cNvSpPr>
          <p:nvPr/>
        </p:nvSpPr>
        <p:spPr bwMode="auto">
          <a:xfrm>
            <a:off x="298450" y="0"/>
            <a:ext cx="6059488" cy="1143000"/>
          </a:xfrm>
          <a:prstGeom prst="rect">
            <a:avLst/>
          </a:prstGeom>
          <a:noFill/>
          <a:ln w="9525">
            <a:noFill/>
            <a:miter lim="800000"/>
            <a:headEnd/>
            <a:tailEnd/>
          </a:ln>
          <a:effectLst/>
        </p:spPr>
        <p:txBody>
          <a:bodyPr anchor="ctr"/>
          <a:lstStyle/>
          <a:p>
            <a:pPr>
              <a:defRPr/>
            </a:pPr>
            <a:r>
              <a:rPr lang="pt-BR" sz="33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Décimo Oitavo Ano – 12 d.C</a:t>
            </a:r>
          </a:p>
        </p:txBody>
      </p:sp>
      <p:sp>
        <p:nvSpPr>
          <p:cNvPr id="5" name="CaixaDeTexto 4"/>
          <p:cNvSpPr txBox="1"/>
          <p:nvPr/>
        </p:nvSpPr>
        <p:spPr>
          <a:xfrm>
            <a:off x="285750" y="1285875"/>
            <a:ext cx="8858250" cy="4154488"/>
          </a:xfrm>
          <a:prstGeom prst="rect">
            <a:avLst/>
          </a:prstGeom>
          <a:noFill/>
        </p:spPr>
        <p:txBody>
          <a:bodyPr>
            <a:spAutoFit/>
          </a:bodyPr>
          <a:lstStyle/>
          <a:p>
            <a:pPr marL="539550" lvl="1" indent="-514350">
              <a:buFont typeface="Wingdings" pitchFamily="2" charset="2"/>
              <a:buChar char="ü"/>
              <a:defRPr/>
            </a:pPr>
            <a:endParaRPr lang="pt-BR"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endParaRP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Mais uma propriedade vendida;</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Impostos e dívidas são pagos;</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Jesus leva Tiago a Jerusalém;</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De volta à loja de reparos;</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Novos contatos com as caravanas;</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Os serviços na sinagoga;</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 grupo filosófico de jovens;</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visita de Isabel e João;</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morte de Amós, seu irmão;</a:t>
            </a:r>
          </a:p>
          <a:p>
            <a:pPr marL="539550" lvl="1" indent="-514350">
              <a:buFont typeface="Wingdings" pitchFamily="2" charset="2"/>
              <a:buChar char="ü"/>
              <a:defRPr/>
            </a:pPr>
            <a:r>
              <a:rPr lang="pt-BR"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tristeza de Maria;</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situação financeira complica ainda mais;</a:t>
            </a:r>
          </a:p>
        </p:txBody>
      </p:sp>
      <p:pic>
        <p:nvPicPr>
          <p:cNvPr id="4" name="Imagem 3" descr="jesus na sinagoga, estudos biblicos, cronologia biblica (1).jpg"/>
          <p:cNvPicPr>
            <a:picLocks noChangeAspect="1"/>
          </p:cNvPicPr>
          <p:nvPr/>
        </p:nvPicPr>
        <p:blipFill>
          <a:blip r:embed="rId3"/>
          <a:stretch>
            <a:fillRect/>
          </a:stretch>
        </p:blipFill>
        <p:spPr>
          <a:xfrm>
            <a:off x="5429256" y="1500174"/>
            <a:ext cx="2815955" cy="3190884"/>
          </a:xfrm>
          <a:prstGeom prst="rect">
            <a:avLst/>
          </a:prstGeom>
          <a:solidFill>
            <a:srgbClr val="FFFFFF">
              <a:shade val="85000"/>
            </a:srgbClr>
          </a:solidFill>
          <a:ln w="1524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1214438"/>
            <a:ext cx="8572500" cy="4154487"/>
          </a:xfrm>
          <a:prstGeom prst="rect">
            <a:avLst/>
          </a:prstGeom>
          <a:noFill/>
        </p:spPr>
        <p:txBody>
          <a:bodyPr>
            <a:spAutoFit/>
          </a:bodyPr>
          <a:lstStyle/>
          <a:p>
            <a:pPr algn="ctr">
              <a:defRPr/>
            </a:pPr>
            <a:r>
              <a:rPr lang="pt-BR" sz="2200" dirty="0">
                <a:latin typeface="+mj-lt"/>
              </a:rPr>
              <a:t> 127:3:14  1400¶6   </a:t>
            </a:r>
          </a:p>
          <a:p>
            <a:pPr algn="ctr">
              <a:defRPr/>
            </a:pPr>
            <a:r>
              <a:rPr lang="pt-BR" sz="2200" dirty="0">
                <a:latin typeface="+mj-lt"/>
              </a:rPr>
              <a:t>Por quatro anos o padrão de vida deles declinou de fato; ano após ano eles sentiram o aperto crescente da pobreza. No final desse ano enfrentaram uma das mais difíceis experiências de todas as suas árduas lutas. Tiago não tinha ainda começado a ganhar bem, e as despesas de um funeral, somadas a todo o restante, vinha consterná-los ainda mais. Jesus, todavia, diria apenas à sua mãe, ansiosa e triste: </a:t>
            </a:r>
          </a:p>
          <a:p>
            <a:pPr algn="ctr">
              <a:defRPr/>
            </a:pPr>
            <a:endParaRPr lang="pt-BR" sz="2200" dirty="0">
              <a:latin typeface="+mj-lt"/>
            </a:endParaRPr>
          </a:p>
          <a:p>
            <a:pPr algn="ctr">
              <a:defRPr/>
            </a:pPr>
            <a:r>
              <a:rPr lang="pt-BR" sz="2200" dirty="0">
                <a:latin typeface="+mj-lt"/>
              </a:rPr>
              <a:t>“Mãe Maria, a tristeza não vai nos ajudar; estamos todos dando o melhor de nós, e o sorriso da mãe bem que poderia nos inspirar a fazer ainda melhor. Dia a dia somos fortalecidos para essas tarefas, pela nossa esperança de dias melhores que virão”.</a:t>
            </a:r>
          </a:p>
        </p:txBody>
      </p:sp>
      <p:sp>
        <p:nvSpPr>
          <p:cNvPr id="4"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A Tristeza de Maria</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5"/>
          <p:cNvSpPr>
            <a:spLocks noRot="1" noChangeArrowheads="1"/>
          </p:cNvSpPr>
          <p:nvPr/>
        </p:nvSpPr>
        <p:spPr bwMode="auto">
          <a:xfrm>
            <a:off x="298450" y="0"/>
            <a:ext cx="6059488" cy="1143000"/>
          </a:xfrm>
          <a:prstGeom prst="rect">
            <a:avLst/>
          </a:prstGeom>
          <a:noFill/>
          <a:ln w="9525">
            <a:noFill/>
            <a:miter lim="800000"/>
            <a:headEnd/>
            <a:tailEnd/>
          </a:ln>
          <a:effectLst/>
        </p:spPr>
        <p:txBody>
          <a:bodyPr anchor="ctr"/>
          <a:lstStyle/>
          <a:p>
            <a:pPr>
              <a:defRPr/>
            </a:pPr>
            <a:r>
              <a:rPr lang="pt-BR" sz="33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Décimo Nono Ano – 13 d.C</a:t>
            </a:r>
          </a:p>
        </p:txBody>
      </p:sp>
      <p:sp>
        <p:nvSpPr>
          <p:cNvPr id="5" name="CaixaDeTexto 4"/>
          <p:cNvSpPr txBox="1"/>
          <p:nvPr/>
        </p:nvSpPr>
        <p:spPr>
          <a:xfrm>
            <a:off x="285750" y="1285875"/>
            <a:ext cx="8858250" cy="3478213"/>
          </a:xfrm>
          <a:prstGeom prst="rect">
            <a:avLst/>
          </a:prstGeom>
          <a:noFill/>
        </p:spPr>
        <p:txBody>
          <a:bodyPr>
            <a:spAutoFit/>
          </a:bodyPr>
          <a:lstStyle/>
          <a:p>
            <a:pPr marL="539550" lvl="1" indent="-514350">
              <a:buFont typeface="Wingdings" pitchFamily="2" charset="2"/>
              <a:buChar char="ü"/>
              <a:defRPr/>
            </a:pPr>
            <a:endParaRPr lang="pt-BR"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endParaRP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maneira positiva de educar;</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Judá torna-se cada vez mais rebelde;</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Todos o consideram como um pai;</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Jesus vende a sua harpa;</a:t>
            </a:r>
          </a:p>
          <a:p>
            <a:pPr marL="539550" lvl="1" indent="-514350">
              <a:buFont typeface="Wingdings" pitchFamily="2" charset="2"/>
              <a:buChar char="ü"/>
              <a:defRPr/>
            </a:pPr>
            <a:r>
              <a:rPr lang="pt-BR"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Receba, a filha de Esdras;</a:t>
            </a:r>
          </a:p>
          <a:p>
            <a:pPr marL="539550" lvl="1" indent="-514350">
              <a:buFont typeface="Wingdings" pitchFamily="2" charset="2"/>
              <a:buChar char="ü"/>
              <a:defRPr/>
            </a:pP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festa</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de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aniversário</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Uma</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seguidora</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fiel</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De fato foi ele “testado, sob todos </a:t>
            </a:r>
          </a:p>
          <a:p>
            <a:pPr marL="539550" lvl="1" indent="-514350">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os aspectos, como vós o sois”.</a:t>
            </a:r>
          </a:p>
        </p:txBody>
      </p:sp>
      <p:pic>
        <p:nvPicPr>
          <p:cNvPr id="4" name="Picture 9" descr="Jesus brincando com as crianças"/>
          <p:cNvPicPr>
            <a:picLocks noChangeAspect="1" noChangeArrowheads="1"/>
          </p:cNvPicPr>
          <p:nvPr/>
        </p:nvPicPr>
        <p:blipFill>
          <a:blip r:embed="rId3"/>
          <a:srcRect/>
          <a:stretch>
            <a:fillRect/>
          </a:stretch>
        </p:blipFill>
        <p:spPr bwMode="auto">
          <a:xfrm>
            <a:off x="5663709" y="1428736"/>
            <a:ext cx="2765943" cy="35719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5"/>
          <p:cNvSpPr>
            <a:spLocks noRot="1" noChangeArrowheads="1"/>
          </p:cNvSpPr>
          <p:nvPr/>
        </p:nvSpPr>
        <p:spPr bwMode="auto">
          <a:xfrm>
            <a:off x="298450" y="0"/>
            <a:ext cx="6059488" cy="1143000"/>
          </a:xfrm>
          <a:prstGeom prst="rect">
            <a:avLst/>
          </a:prstGeom>
          <a:noFill/>
          <a:ln w="9525">
            <a:noFill/>
            <a:miter lim="800000"/>
            <a:headEnd/>
            <a:tailEnd/>
          </a:ln>
          <a:effectLst/>
        </p:spPr>
        <p:txBody>
          <a:bodyPr anchor="ctr"/>
          <a:lstStyle/>
          <a:p>
            <a:pPr>
              <a:defRPr/>
            </a:pPr>
            <a:r>
              <a:rPr lang="pt-BR" sz="33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Vigésimo Ano – 14 d.C</a:t>
            </a:r>
          </a:p>
        </p:txBody>
      </p:sp>
      <p:sp>
        <p:nvSpPr>
          <p:cNvPr id="5" name="CaixaDeTexto 4"/>
          <p:cNvSpPr txBox="1"/>
          <p:nvPr/>
        </p:nvSpPr>
        <p:spPr>
          <a:xfrm>
            <a:off x="285750" y="1285875"/>
            <a:ext cx="8858250" cy="3478213"/>
          </a:xfrm>
          <a:prstGeom prst="rect">
            <a:avLst/>
          </a:prstGeom>
          <a:noFill/>
        </p:spPr>
        <p:txBody>
          <a:bodyPr>
            <a:spAutoFit/>
          </a:bodyPr>
          <a:lstStyle/>
          <a:p>
            <a:pPr marL="539550" lvl="1" indent="-514350">
              <a:buFont typeface="Wingdings" pitchFamily="2" charset="2"/>
              <a:buChar char="ü"/>
              <a:defRPr/>
            </a:pPr>
            <a:endParaRPr lang="pt-BR"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endParaRP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Outra viagem a Jerusalém;</a:t>
            </a:r>
          </a:p>
          <a:p>
            <a:pPr marL="539550" lvl="1" indent="-514350">
              <a:buFont typeface="Wingdings" pitchFamily="2" charset="2"/>
              <a:buChar char="ü"/>
              <a:defRPr/>
            </a:pPr>
            <a:r>
              <a:rPr lang="pt-BR"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primeira páscoa sem o cordeiro;</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Os pães </a:t>
            </a:r>
            <a:r>
              <a:rPr lang="pt-BR"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ázimos</a:t>
            </a: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e o vinho;</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Continua sua evolução moral;</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Evolui sua compreensão espiritual;</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José começa a trabalhar;</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Vislumbra-se uma melhora financeira;</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conversa com a mãe sobre casamento;</a:t>
            </a:r>
          </a:p>
          <a:p>
            <a:pPr marL="539550" lvl="1" indent="-514350">
              <a:defRPr/>
            </a:pPr>
            <a:endPar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endParaRPr>
          </a:p>
        </p:txBody>
      </p:sp>
      <p:pic>
        <p:nvPicPr>
          <p:cNvPr id="4" name="Imagem 3" descr="ceia2.jpg"/>
          <p:cNvPicPr>
            <a:picLocks noChangeAspect="1"/>
          </p:cNvPicPr>
          <p:nvPr/>
        </p:nvPicPr>
        <p:blipFill>
          <a:blip r:embed="rId3"/>
          <a:stretch>
            <a:fillRect/>
          </a:stretch>
        </p:blipFill>
        <p:spPr>
          <a:xfrm>
            <a:off x="5742484" y="1714488"/>
            <a:ext cx="2901482" cy="2357454"/>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1214438"/>
            <a:ext cx="8572500" cy="3816350"/>
          </a:xfrm>
          <a:prstGeom prst="rect">
            <a:avLst/>
          </a:prstGeom>
          <a:noFill/>
        </p:spPr>
        <p:txBody>
          <a:bodyPr>
            <a:spAutoFit/>
          </a:bodyPr>
          <a:lstStyle/>
          <a:p>
            <a:pPr algn="ctr">
              <a:defRPr/>
            </a:pPr>
            <a:r>
              <a:rPr lang="pt-BR" sz="2200" dirty="0">
                <a:latin typeface="+mj-lt"/>
              </a:rPr>
              <a:t>122:3:1  1346¶4</a:t>
            </a:r>
          </a:p>
          <a:p>
            <a:pPr algn="ctr">
              <a:defRPr/>
            </a:pPr>
            <a:r>
              <a:rPr lang="pt-BR" sz="2200" dirty="0">
                <a:latin typeface="+mj-lt"/>
              </a:rPr>
              <a:t>“Nada digas disso a ninguém, exceto a José e a Isabel, a tua parente, a quem também eu apareci e que deve também agora conceber um filho, cujo nome será João e que será aquele que preparará o caminho para a mensagem de libertação que o teu filho irá proclamar aos homens com uma grande força e uma convicção profunda. </a:t>
            </a:r>
          </a:p>
          <a:p>
            <a:pPr algn="ctr">
              <a:defRPr/>
            </a:pPr>
            <a:endParaRPr lang="pt-BR" sz="2200" dirty="0">
              <a:latin typeface="+mj-lt"/>
            </a:endParaRPr>
          </a:p>
          <a:p>
            <a:pPr algn="ctr">
              <a:defRPr/>
            </a:pPr>
            <a:r>
              <a:rPr lang="pt-BR" sz="2200" dirty="0">
                <a:latin typeface="+mj-lt"/>
              </a:rPr>
              <a:t>“E não duvides tu de minha palavra, Maria, pois esse lar foi escolhido como o habitat mortal do menino predestinado. A minha bênção recai sobre ti, e os poderes dos Altíssimos irão fortalecer-te; e o Senhor de toda a Terra acobertar-te-á na Sua sombra”. </a:t>
            </a:r>
          </a:p>
        </p:txBody>
      </p:sp>
      <p:sp>
        <p:nvSpPr>
          <p:cNvPr id="4"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Gabriel Aparece a Maria</a:t>
            </a:r>
          </a:p>
        </p:txBody>
      </p:sp>
    </p:spTree>
  </p:cSld>
  <p:clrMapOvr>
    <a:masterClrMapping/>
  </p:clrMapOvr>
  <p:transition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Jesus adulto"/>
          <p:cNvPicPr>
            <a:picLocks noChangeAspect="1" noChangeArrowheads="1"/>
          </p:cNvPicPr>
          <p:nvPr/>
        </p:nvPicPr>
        <p:blipFill>
          <a:blip r:embed="rId3"/>
          <a:srcRect/>
          <a:stretch>
            <a:fillRect/>
          </a:stretch>
        </p:blipFill>
        <p:spPr bwMode="auto">
          <a:xfrm>
            <a:off x="6072206" y="1571612"/>
            <a:ext cx="2571760" cy="3243275"/>
          </a:xfrm>
          <a:prstGeom prst="rect">
            <a:avLst/>
          </a:prstGeom>
          <a:solidFill>
            <a:srgbClr val="FFFFFF">
              <a:shade val="85000"/>
            </a:srgbClr>
          </a:solidFill>
          <a:ln w="1397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8069" name="Rectangle 5"/>
          <p:cNvSpPr>
            <a:spLocks noRot="1" noChangeArrowheads="1"/>
          </p:cNvSpPr>
          <p:nvPr/>
        </p:nvSpPr>
        <p:spPr bwMode="auto">
          <a:xfrm>
            <a:off x="298450" y="0"/>
            <a:ext cx="6059488"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Vigésimo Primeiro Ano – 15 d.C</a:t>
            </a:r>
          </a:p>
        </p:txBody>
      </p:sp>
      <p:sp>
        <p:nvSpPr>
          <p:cNvPr id="5" name="CaixaDeTexto 4"/>
          <p:cNvSpPr txBox="1"/>
          <p:nvPr/>
        </p:nvSpPr>
        <p:spPr>
          <a:xfrm>
            <a:off x="285750" y="1285875"/>
            <a:ext cx="8858250" cy="4494213"/>
          </a:xfrm>
          <a:prstGeom prst="rect">
            <a:avLst/>
          </a:prstGeom>
          <a:noFill/>
        </p:spPr>
        <p:txBody>
          <a:bodyPr>
            <a:spAutoFit/>
          </a:bodyPr>
          <a:lstStyle/>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Jesus seguia uma vida normal;</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Os propósitos da sua vida: </a:t>
            </a:r>
          </a:p>
          <a:p>
            <a:pPr marL="539550" lvl="1" indent="-514350">
              <a:buFont typeface="Wingdings" pitchFamily="2" charset="2"/>
              <a:buChar char="ü"/>
              <a:defRPr/>
            </a:pPr>
            <a:r>
              <a:rPr lang="pt-BR"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1. Adquirir a experiência da vida humana </a:t>
            </a:r>
          </a:p>
          <a:p>
            <a:pPr marL="1453950" lvl="3" indent="-514350">
              <a:defRPr/>
            </a:pPr>
            <a:r>
              <a:rPr lang="pt-BR"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e completar suas auto-outorgas;</a:t>
            </a:r>
          </a:p>
          <a:p>
            <a:pPr marL="539550" lvl="1" indent="-514350">
              <a:buFont typeface="Wingdings" pitchFamily="2" charset="2"/>
              <a:buChar char="ü"/>
              <a:defRPr/>
            </a:pPr>
            <a:r>
              <a:rPr lang="pt-BR"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2. Revelar o Pai Universal a todos seus </a:t>
            </a:r>
          </a:p>
          <a:p>
            <a:pPr marL="1453950" lvl="3" indent="-514350">
              <a:defRPr/>
            </a:pPr>
            <a:r>
              <a:rPr lang="pt-BR"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filhos, de um amplo universo;</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É literalmente verdade que o "o verbo se </a:t>
            </a:r>
          </a:p>
          <a:p>
            <a:pPr marL="1453950" lvl="3" indent="-514350">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fez carne e habitou entre nós"</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Ele foi testado em todas as coisas;</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Jesus já reconhecia a sua natureza divina;</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viagem a Jerusalém com José;</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José fez muitas perguntas a Jesus;</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ceia da Páscoa com a família de Lázaro, em Betânia;</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5"/>
          <p:cNvSpPr>
            <a:spLocks noRot="1" noChangeArrowheads="1"/>
          </p:cNvSpPr>
          <p:nvPr/>
        </p:nvSpPr>
        <p:spPr bwMode="auto">
          <a:xfrm>
            <a:off x="298450" y="0"/>
            <a:ext cx="6059488"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Vigésimo Segundo Ano – 16 d.C</a:t>
            </a:r>
          </a:p>
        </p:txBody>
      </p:sp>
      <p:sp>
        <p:nvSpPr>
          <p:cNvPr id="5" name="CaixaDeTexto 4"/>
          <p:cNvSpPr txBox="1"/>
          <p:nvPr/>
        </p:nvSpPr>
        <p:spPr>
          <a:xfrm>
            <a:off x="285750" y="1285875"/>
            <a:ext cx="8858250" cy="3816350"/>
          </a:xfrm>
          <a:prstGeom prst="rect">
            <a:avLst/>
          </a:prstGeom>
          <a:noFill/>
        </p:spPr>
        <p:txBody>
          <a:bodyPr>
            <a:spAutoFit/>
          </a:bodyPr>
          <a:lstStyle/>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adolescência dos seus irmãos;</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Simão torna-se assentador de pedras;</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Tiago é nomeado chefe suplente da casa;</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Tiago encarrega-se da loja;</a:t>
            </a:r>
          </a:p>
          <a:p>
            <a:pPr marL="539550" lvl="1" indent="-514350">
              <a:buFont typeface="Wingdings" pitchFamily="2" charset="2"/>
              <a:buChar char="ü"/>
              <a:defRPr/>
            </a:pP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Jesus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começa</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 se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afastar</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da</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família</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endPar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endParaRP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Trabalho de ferreiro em </a:t>
            </a:r>
            <a:r>
              <a:rPr lang="pt-BR"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Séforis</a:t>
            </a: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Trabalhou 6 meses com metais;</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Enviava dinheiro semanalmente à família;</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Jesus observa a vida dos gentios;</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 retorno a Nazaré;</a:t>
            </a:r>
          </a:p>
          <a:p>
            <a:pPr marL="539550" lvl="1" indent="-514350">
              <a:buFont typeface="Wingdings" pitchFamily="2" charset="2"/>
              <a:buChar char="ü"/>
              <a:defRPr/>
            </a:pPr>
            <a:endPar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endParaRPr>
          </a:p>
        </p:txBody>
      </p:sp>
      <p:pic>
        <p:nvPicPr>
          <p:cNvPr id="4" name="Imagem 3" descr="3ADE633A-B688-44C7-96EFA8CE2D3A6641.jpg"/>
          <p:cNvPicPr>
            <a:picLocks noChangeAspect="1"/>
          </p:cNvPicPr>
          <p:nvPr/>
        </p:nvPicPr>
        <p:blipFill>
          <a:blip r:embed="rId3"/>
          <a:stretch>
            <a:fillRect/>
          </a:stretch>
        </p:blipFill>
        <p:spPr>
          <a:xfrm>
            <a:off x="5929322" y="1426350"/>
            <a:ext cx="2746720" cy="3217096"/>
          </a:xfrm>
          <a:prstGeom prst="rect">
            <a:avLst/>
          </a:prstGeom>
          <a:solidFill>
            <a:srgbClr val="FFFFFF">
              <a:shade val="85000"/>
            </a:srgbClr>
          </a:solidFill>
          <a:ln w="1397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5"/>
          <p:cNvSpPr>
            <a:spLocks noRot="1" noChangeArrowheads="1"/>
          </p:cNvSpPr>
          <p:nvPr/>
        </p:nvSpPr>
        <p:spPr bwMode="auto">
          <a:xfrm>
            <a:off x="298450" y="0"/>
            <a:ext cx="6059488"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Vigésimo Terceiro Ano – 17 d.C</a:t>
            </a:r>
          </a:p>
        </p:txBody>
      </p:sp>
      <p:sp>
        <p:nvSpPr>
          <p:cNvPr id="5" name="CaixaDeTexto 4"/>
          <p:cNvSpPr txBox="1"/>
          <p:nvPr/>
        </p:nvSpPr>
        <p:spPr>
          <a:xfrm>
            <a:off x="285750" y="1285875"/>
            <a:ext cx="8858250" cy="4494213"/>
          </a:xfrm>
          <a:prstGeom prst="rect">
            <a:avLst/>
          </a:prstGeom>
          <a:noFill/>
        </p:spPr>
        <p:txBody>
          <a:bodyPr>
            <a:spAutoFit/>
          </a:bodyPr>
          <a:lstStyle/>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As dificuldades financeiras começam a diminuir;</a:t>
            </a:r>
          </a:p>
          <a:p>
            <a:pPr marL="539550" lvl="1" indent="-514350">
              <a:buFont typeface="Wingdings" pitchFamily="2" charset="2"/>
              <a:buChar char="ü"/>
              <a:defRPr/>
            </a:pPr>
            <a:r>
              <a:rPr lang="pt-BR"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Míriam</a:t>
            </a: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vendia leite e manteiga;</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Marta trabalhava como tecelã;</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Jesus leva Simão a Jerusalém;</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 mercador de Damasco;</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 contato com diversas pessoas;</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Jesus conhece Estevão;</a:t>
            </a:r>
          </a:p>
          <a:p>
            <a:pPr marL="539550" lvl="1" indent="-514350">
              <a:buFont typeface="Wingdings" pitchFamily="2" charset="2"/>
              <a:buChar char="ü"/>
              <a:defRPr/>
            </a:pP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retorno</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Nazaré</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endPar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endParaRP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Quatro meses em Damasco;</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proposta da escola de filosofia;</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Jesus trabalha como tradutor;</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 retorno a Nazaré;</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Maria aos poucos desistia da idéia do Messias;</a:t>
            </a:r>
          </a:p>
        </p:txBody>
      </p:sp>
      <p:pic>
        <p:nvPicPr>
          <p:cNvPr id="4" name="Imagem 3" descr="jesus_disciples_eat_unwashed_hands.jpg"/>
          <p:cNvPicPr>
            <a:picLocks noChangeAspect="1"/>
          </p:cNvPicPr>
          <p:nvPr/>
        </p:nvPicPr>
        <p:blipFill>
          <a:blip r:embed="rId3"/>
          <a:stretch>
            <a:fillRect/>
          </a:stretch>
        </p:blipFill>
        <p:spPr>
          <a:xfrm>
            <a:off x="5072066" y="2143116"/>
            <a:ext cx="3524275" cy="264320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5"/>
          <p:cNvSpPr>
            <a:spLocks noRot="1" noChangeArrowheads="1"/>
          </p:cNvSpPr>
          <p:nvPr/>
        </p:nvSpPr>
        <p:spPr bwMode="auto">
          <a:xfrm>
            <a:off x="298450" y="0"/>
            <a:ext cx="6059488"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Vigésimo Quarto Ano – 18 d.C</a:t>
            </a:r>
          </a:p>
        </p:txBody>
      </p:sp>
      <p:sp>
        <p:nvSpPr>
          <p:cNvPr id="5" name="CaixaDeTexto 4"/>
          <p:cNvSpPr txBox="1"/>
          <p:nvPr/>
        </p:nvSpPr>
        <p:spPr>
          <a:xfrm>
            <a:off x="285750" y="1285875"/>
            <a:ext cx="6858000" cy="3816350"/>
          </a:xfrm>
          <a:prstGeom prst="rect">
            <a:avLst/>
          </a:prstGeom>
          <a:noFill/>
        </p:spPr>
        <p:txBody>
          <a:bodyPr>
            <a:spAutoFit/>
          </a:bodyPr>
          <a:lstStyle/>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Diminui as responsabilidades familiares;</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Um convite da sinagoga de Alexandria;</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viagem a </a:t>
            </a:r>
            <a:r>
              <a:rPr lang="pt-BR"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Cesaréia</a:t>
            </a: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para o encontro;</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Jesus recusa o convite;</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 retorno a Nazaré;</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Seis meses de relativa calmaria;</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Tiago anuncia o desejo de se casar;</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Jesus dá o seu consentimento, contanto </a:t>
            </a:r>
          </a:p>
          <a:p>
            <a:pPr marL="539550" lvl="1" indent="-514350">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que José possa assumir as responsabilidades;</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Jacó pede a mão de </a:t>
            </a:r>
            <a:r>
              <a:rPr lang="pt-BR"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Míriam</a:t>
            </a: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em casamento;</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Jesus volta a ler as escrituras na sinagoga;</a:t>
            </a:r>
          </a:p>
        </p:txBody>
      </p:sp>
      <p:pic>
        <p:nvPicPr>
          <p:cNvPr id="4" name="Imagem 3" descr="jesus_preaching_in_the_temple_mousepad-p144837214810775807trak_400.jpg"/>
          <p:cNvPicPr>
            <a:picLocks noChangeAspect="1"/>
          </p:cNvPicPr>
          <p:nvPr/>
        </p:nvPicPr>
        <p:blipFill>
          <a:blip r:embed="rId3"/>
          <a:stretch>
            <a:fillRect/>
          </a:stretch>
        </p:blipFill>
        <p:spPr>
          <a:xfrm>
            <a:off x="6248424" y="1509038"/>
            <a:ext cx="2252666" cy="2277152"/>
          </a:xfrm>
          <a:prstGeom prst="rect">
            <a:avLst/>
          </a:prstGeom>
          <a:solidFill>
            <a:srgbClr val="FFFFFF">
              <a:shade val="85000"/>
            </a:srgbClr>
          </a:solidFill>
          <a:ln w="1270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5"/>
          <p:cNvSpPr>
            <a:spLocks noRot="1" noChangeArrowheads="1"/>
          </p:cNvSpPr>
          <p:nvPr/>
        </p:nvSpPr>
        <p:spPr bwMode="auto">
          <a:xfrm>
            <a:off x="298450" y="0"/>
            <a:ext cx="6059488"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Vigésimo Quinto Ano – 19 d.C</a:t>
            </a:r>
          </a:p>
        </p:txBody>
      </p:sp>
      <p:sp>
        <p:nvSpPr>
          <p:cNvPr id="5" name="CaixaDeTexto 4"/>
          <p:cNvSpPr txBox="1"/>
          <p:nvPr/>
        </p:nvSpPr>
        <p:spPr>
          <a:xfrm>
            <a:off x="285750" y="1285875"/>
            <a:ext cx="6858000" cy="3478213"/>
          </a:xfrm>
          <a:prstGeom prst="rect">
            <a:avLst/>
          </a:prstGeom>
          <a:noFill/>
        </p:spPr>
        <p:txBody>
          <a:bodyPr>
            <a:spAutoFit/>
          </a:bodyPr>
          <a:lstStyle/>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As finanças continuam a melhorar;</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Não há mais dívidas a cobrir;</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Judá gradua-se na escola; </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Jesus o leva a Jerusalém;</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confusão com o soldado;</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Judá é levado preso;</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Jesus o acompanha na prisão;</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Perante o magistrado;</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 retorno a Nazaré;</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Mais tempo com as crianças;</a:t>
            </a:r>
          </a:p>
        </p:txBody>
      </p:sp>
      <p:pic>
        <p:nvPicPr>
          <p:cNvPr id="4" name="Imagem 3" descr="jesus-crianca.jpg"/>
          <p:cNvPicPr>
            <a:picLocks noChangeAspect="1"/>
          </p:cNvPicPr>
          <p:nvPr/>
        </p:nvPicPr>
        <p:blipFill>
          <a:blip r:embed="rId3"/>
          <a:stretch>
            <a:fillRect/>
          </a:stretch>
        </p:blipFill>
        <p:spPr>
          <a:xfrm>
            <a:off x="4841735" y="2143116"/>
            <a:ext cx="3587917" cy="40005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Greg_Olsen_Gentle_Healer_525.jpg"/>
          <p:cNvPicPr>
            <a:picLocks noChangeAspect="1"/>
          </p:cNvPicPr>
          <p:nvPr/>
        </p:nvPicPr>
        <p:blipFill>
          <a:blip r:embed="rId3"/>
          <a:stretch>
            <a:fillRect/>
          </a:stretch>
        </p:blipFill>
        <p:spPr>
          <a:xfrm>
            <a:off x="5929322" y="1214422"/>
            <a:ext cx="2571768" cy="3214710"/>
          </a:xfrm>
          <a:prstGeom prst="rect">
            <a:avLst/>
          </a:prstGeom>
          <a:solidFill>
            <a:srgbClr val="FFFFFF">
              <a:shade val="85000"/>
            </a:srgbClr>
          </a:solidFill>
          <a:ln w="1270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8069" name="Rectangle 5"/>
          <p:cNvSpPr>
            <a:spLocks noRot="1" noChangeArrowheads="1"/>
          </p:cNvSpPr>
          <p:nvPr/>
        </p:nvSpPr>
        <p:spPr bwMode="auto">
          <a:xfrm>
            <a:off x="298450" y="0"/>
            <a:ext cx="6059488"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Vigésimo Sexto Ano – 20 d.C</a:t>
            </a:r>
          </a:p>
        </p:txBody>
      </p:sp>
      <p:sp>
        <p:nvSpPr>
          <p:cNvPr id="5" name="CaixaDeTexto 4"/>
          <p:cNvSpPr txBox="1"/>
          <p:nvPr/>
        </p:nvSpPr>
        <p:spPr>
          <a:xfrm>
            <a:off x="285750" y="1285875"/>
            <a:ext cx="8715375" cy="4494213"/>
          </a:xfrm>
          <a:prstGeom prst="rect">
            <a:avLst/>
          </a:prstGeom>
          <a:noFill/>
        </p:spPr>
        <p:txBody>
          <a:bodyPr>
            <a:spAutoFit/>
          </a:bodyPr>
          <a:lstStyle/>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Cresce a consciente do seu poder; e</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certeza que não deveria usá-lo;</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Pensava muito, falava pouco;</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Judá continua a causar problemas;</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Maria não falava mais sobre sua missão;</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Jesus prepara a família para sua partida;</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Judá torna-se um pescador;</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Tiago se casa com Esta;</a:t>
            </a:r>
          </a:p>
          <a:p>
            <a:pPr marL="539550" lvl="1" indent="-514350">
              <a:buFont typeface="Wingdings" pitchFamily="2" charset="2"/>
              <a:buChar char="ü"/>
              <a:defRPr/>
            </a:pPr>
            <a:r>
              <a:rPr lang="pt-BR"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Míriam</a:t>
            </a: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se casa com Jacó;</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Marta assume as responsabilidades do lar;</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Jesus comunica a Tiago que está se preparando para partir;</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Transfere título de posse da loja de reparos para ele;</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Jesus estava para entrar na segunda fase da sua vida;</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5"/>
          <p:cNvSpPr>
            <a:spLocks noRot="1" noChangeArrowheads="1"/>
          </p:cNvSpPr>
          <p:nvPr/>
        </p:nvSpPr>
        <p:spPr bwMode="auto">
          <a:xfrm>
            <a:off x="298450" y="0"/>
            <a:ext cx="6059488"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Vigésimo Sétimo Ano – 21 d.C</a:t>
            </a:r>
          </a:p>
        </p:txBody>
      </p:sp>
      <p:sp>
        <p:nvSpPr>
          <p:cNvPr id="5" name="CaixaDeTexto 4"/>
          <p:cNvSpPr txBox="1"/>
          <p:nvPr/>
        </p:nvSpPr>
        <p:spPr>
          <a:xfrm>
            <a:off x="285750" y="1285875"/>
            <a:ext cx="8715375" cy="5170488"/>
          </a:xfrm>
          <a:prstGeom prst="rect">
            <a:avLst/>
          </a:prstGeom>
          <a:noFill/>
        </p:spPr>
        <p:txBody>
          <a:bodyPr>
            <a:spAutoFit/>
          </a:bodyPr>
          <a:lstStyle/>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Jesus despede-se da família;</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Uma semana em Tiberíades;</a:t>
            </a:r>
          </a:p>
          <a:p>
            <a:pPr marL="539550" lvl="1" indent="-514350">
              <a:buFont typeface="Wingdings" pitchFamily="2" charset="2"/>
              <a:buChar char="ü"/>
              <a:defRPr/>
            </a:pPr>
            <a:r>
              <a:rPr lang="pt-BR"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Magdala</a:t>
            </a: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pt-BR"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Betsaida</a:t>
            </a: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pt-BR"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Cafarnaum</a:t>
            </a: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 convite de </a:t>
            </a:r>
            <a:r>
              <a:rPr lang="pt-BR"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Zebedeu</a:t>
            </a: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Construtor de barcos;</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Pescarias com Tiago, João e Davi;</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Envio de dinheiro à família;</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Marta se casa em Outubro;</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As caravanas em </a:t>
            </a:r>
            <a:r>
              <a:rPr lang="pt-BR"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Cafarnaum</a:t>
            </a: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Os serviços na sinagoga;</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As tardes de estudo na biblioteca;</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As sessões de perguntas e respostas após o jantar;</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Pela primeira vez é chamado de "Mestre"; </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Judá acompanha seu irmão na sinagoga;</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Cresce o grau de contato com o seu Ajustador do Pensamento;</a:t>
            </a:r>
          </a:p>
        </p:txBody>
      </p:sp>
      <p:pic>
        <p:nvPicPr>
          <p:cNvPr id="6" name="Imagem 5" descr="jesus no barco.jpg"/>
          <p:cNvPicPr>
            <a:picLocks noChangeAspect="1"/>
          </p:cNvPicPr>
          <p:nvPr/>
        </p:nvPicPr>
        <p:blipFill>
          <a:blip r:embed="rId3"/>
          <a:stretch>
            <a:fillRect/>
          </a:stretch>
        </p:blipFill>
        <p:spPr>
          <a:xfrm>
            <a:off x="4929190" y="1714488"/>
            <a:ext cx="3779115" cy="2428892"/>
          </a:xfrm>
          <a:prstGeom prst="rect">
            <a:avLst/>
          </a:prstGeom>
          <a:solidFill>
            <a:srgbClr val="FFFFFF">
              <a:shade val="85000"/>
            </a:srgbClr>
          </a:solidFill>
          <a:ln w="1270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5"/>
          <p:cNvSpPr>
            <a:spLocks noRot="1" noChangeArrowheads="1"/>
          </p:cNvSpPr>
          <p:nvPr/>
        </p:nvSpPr>
        <p:spPr bwMode="auto">
          <a:xfrm>
            <a:off x="298450" y="0"/>
            <a:ext cx="6059488"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Vigésimo Oitavo Ano – 22 d.C</a:t>
            </a:r>
          </a:p>
        </p:txBody>
      </p:sp>
      <p:sp>
        <p:nvSpPr>
          <p:cNvPr id="5" name="CaixaDeTexto 4"/>
          <p:cNvSpPr txBox="1"/>
          <p:nvPr/>
        </p:nvSpPr>
        <p:spPr>
          <a:xfrm>
            <a:off x="285750" y="1285875"/>
            <a:ext cx="8715375" cy="4154488"/>
          </a:xfrm>
          <a:prstGeom prst="rect">
            <a:avLst/>
          </a:prstGeom>
          <a:noFill/>
        </p:spPr>
        <p:txBody>
          <a:bodyPr>
            <a:spAutoFit/>
          </a:bodyPr>
          <a:lstStyle/>
          <a:p>
            <a:pPr marL="539550" lvl="1" indent="-514350">
              <a:buFont typeface="Wingdings" pitchFamily="2" charset="2"/>
              <a:buChar char="ü"/>
              <a:defRPr/>
            </a:pPr>
            <a:endPar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endParaRP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conversa com João </a:t>
            </a:r>
            <a:r>
              <a:rPr lang="pt-BR"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Zebedeu</a:t>
            </a: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Jesus despede-se de seu amigos;</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Dinheiro de um ano de trabalho;</a:t>
            </a:r>
          </a:p>
          <a:p>
            <a:pPr marL="539550" lvl="1" indent="-514350">
              <a:buFont typeface="Wingdings" pitchFamily="2" charset="2"/>
              <a:buChar char="ü"/>
              <a:defRPr/>
            </a:pP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Chegada</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em</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Jerusalém</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endPar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endParaRP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Visitas ao Templo; e à </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Escola dos Rabinos;</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Jesus conhece </a:t>
            </a:r>
            <a:r>
              <a:rPr lang="pt-BR"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Gonod</a:t>
            </a: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e </a:t>
            </a:r>
            <a:r>
              <a:rPr lang="pt-BR"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Ganid</a:t>
            </a: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 convite para uma grande viagem;</a:t>
            </a:r>
          </a:p>
          <a:p>
            <a:pPr marL="539550" lvl="1" indent="-514350">
              <a:buFont typeface="Wingdings" pitchFamily="2" charset="2"/>
              <a:buChar char="ü"/>
              <a:defRPr/>
            </a:pP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Jesus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aceita</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o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trabalho</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de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instrutor</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endPar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endParaRP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Quase dois anos longe da família;</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Somente </a:t>
            </a:r>
            <a:r>
              <a:rPr lang="pt-BR"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Zebedeu</a:t>
            </a: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soube dessa viagem;</a:t>
            </a:r>
          </a:p>
        </p:txBody>
      </p:sp>
      <p:pic>
        <p:nvPicPr>
          <p:cNvPr id="6" name="Imagem 5" descr="Slawa_Radziszewska_Jesus_and_Ganid_600.jpg"/>
          <p:cNvPicPr>
            <a:picLocks noChangeAspect="1"/>
          </p:cNvPicPr>
          <p:nvPr/>
        </p:nvPicPr>
        <p:blipFill>
          <a:blip r:embed="rId3"/>
          <a:stretch>
            <a:fillRect/>
          </a:stretch>
        </p:blipFill>
        <p:spPr>
          <a:xfrm>
            <a:off x="5147610" y="1575286"/>
            <a:ext cx="3496356" cy="2925284"/>
          </a:xfrm>
          <a:prstGeom prst="rect">
            <a:avLst/>
          </a:prstGeom>
          <a:solidFill>
            <a:srgbClr val="FFFFFF">
              <a:shade val="85000"/>
            </a:srgbClr>
          </a:solidFill>
          <a:ln w="1270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5"/>
          <p:cNvSpPr>
            <a:spLocks noRot="1" noChangeArrowheads="1"/>
          </p:cNvSpPr>
          <p:nvPr/>
        </p:nvSpPr>
        <p:spPr bwMode="auto">
          <a:xfrm>
            <a:off x="298450" y="0"/>
            <a:ext cx="6059488"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Vigésimo Nono Ano – 23 d.C</a:t>
            </a:r>
          </a:p>
        </p:txBody>
      </p:sp>
      <p:sp>
        <p:nvSpPr>
          <p:cNvPr id="5" name="CaixaDeTexto 4"/>
          <p:cNvSpPr txBox="1"/>
          <p:nvPr/>
        </p:nvSpPr>
        <p:spPr>
          <a:xfrm>
            <a:off x="285750" y="1285875"/>
            <a:ext cx="8715375" cy="5170488"/>
          </a:xfrm>
          <a:prstGeom prst="rect">
            <a:avLst/>
          </a:prstGeom>
          <a:noFill/>
        </p:spPr>
        <p:txBody>
          <a:bodyPr>
            <a:spAutoFit/>
          </a:bodyPr>
          <a:lstStyle/>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Esta viagem  foi a mais cativante de todas as suas experiências;</a:t>
            </a:r>
          </a:p>
          <a:p>
            <a:pPr marL="539550" lvl="1" indent="-514350">
              <a:buFont typeface="Wingdings" pitchFamily="2" charset="2"/>
              <a:buChar char="ü"/>
              <a:defRPr/>
            </a:pP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Em</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Jopa</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Discurso</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sobre</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Jonas”;</a:t>
            </a:r>
          </a:p>
          <a:p>
            <a:pPr marL="539550" lvl="1" indent="-514350">
              <a:buFont typeface="Wingdings" pitchFamily="2" charset="2"/>
              <a:buChar char="ü"/>
              <a:defRPr/>
            </a:pP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Em</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Cesaréia</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O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episódio</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dos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remos</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Alexandria: “A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realidade</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As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religiões</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do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mundo</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Ilha</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de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Creta</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Cartago: “O tempo e o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espaço</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“Os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verdadeiros</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valores</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Roma: “O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bem</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e o mal”</a:t>
            </a:r>
          </a:p>
          <a:p>
            <a:pPr marL="539550" lvl="1" indent="-514350">
              <a:buFont typeface="Wingdings" pitchFamily="2" charset="2"/>
              <a:buChar char="ü"/>
              <a:defRPr/>
            </a:pP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Verdade</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e a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Fé</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Conselhos</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sobre</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riqueza</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Diante</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do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imperador</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Tibério</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r>
              <a:rPr lang="en-US"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Os 30 </a:t>
            </a:r>
            <a:r>
              <a:rPr lang="en-US" sz="2200" b="1"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romanos</a:t>
            </a:r>
            <a:r>
              <a:rPr lang="en-US"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retorno</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de Roma;</a:t>
            </a:r>
          </a:p>
          <a:p>
            <a:pPr marL="539550" lvl="1" indent="-514350">
              <a:buFont typeface="Wingdings" pitchFamily="2" charset="2"/>
              <a:buChar char="ü"/>
              <a:defRPr/>
            </a:pP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misericórdia</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e a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justiça</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endPar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endParaRPr>
          </a:p>
        </p:txBody>
      </p:sp>
      <p:pic>
        <p:nvPicPr>
          <p:cNvPr id="6" name="Imagem 5" descr="Jesus no barco de Pedro.jpg"/>
          <p:cNvPicPr>
            <a:picLocks noChangeAspect="1"/>
          </p:cNvPicPr>
          <p:nvPr/>
        </p:nvPicPr>
        <p:blipFill>
          <a:blip r:embed="rId3"/>
          <a:stretch>
            <a:fillRect/>
          </a:stretch>
        </p:blipFill>
        <p:spPr>
          <a:xfrm>
            <a:off x="4714876" y="2500306"/>
            <a:ext cx="3897322" cy="2718382"/>
          </a:xfrm>
          <a:prstGeom prst="rect">
            <a:avLst/>
          </a:prstGeom>
          <a:solidFill>
            <a:srgbClr val="FFFFFF">
              <a:shade val="85000"/>
            </a:srgbClr>
          </a:solidFill>
          <a:ln w="1270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1214438"/>
            <a:ext cx="8572500" cy="4832350"/>
          </a:xfrm>
          <a:prstGeom prst="rect">
            <a:avLst/>
          </a:prstGeom>
          <a:noFill/>
        </p:spPr>
        <p:txBody>
          <a:bodyPr>
            <a:spAutoFit/>
          </a:bodyPr>
          <a:lstStyle/>
          <a:p>
            <a:pPr algn="ctr">
              <a:defRPr/>
            </a:pPr>
            <a:r>
              <a:rPr lang="pt-BR" sz="2200" dirty="0">
                <a:latin typeface="+mj-lt"/>
              </a:rPr>
              <a:t> 132:0:4  1455¶4   </a:t>
            </a:r>
          </a:p>
          <a:p>
            <a:pPr algn="ctr">
              <a:defRPr/>
            </a:pPr>
            <a:r>
              <a:rPr lang="pt-BR" sz="2200" dirty="0">
                <a:latin typeface="+mj-lt"/>
              </a:rPr>
              <a:t>Jesus aprendeu muito sobre os homens enquanto estava em Roma, mas a mais valiosa de todas as múltiplas experiências da sua permanência de seis meses naquela cidade foi o seu contato com os líderes religiosos da capital do império, e a influência que teve sobre eles. Antes do fim da primeira semana em Roma, Jesus tinha procurado e conhecido os líderes mais qualificados dos cínicos, dos estóicos e dos cultos dos mistérios, em particular o grupo </a:t>
            </a:r>
            <a:r>
              <a:rPr lang="pt-BR" sz="2200" dirty="0" err="1">
                <a:latin typeface="+mj-lt"/>
              </a:rPr>
              <a:t>mitraico</a:t>
            </a:r>
            <a:r>
              <a:rPr lang="pt-BR" sz="2200" dirty="0">
                <a:latin typeface="+mj-lt"/>
              </a:rPr>
              <a:t>. Fosse ou não visível para Jesus que os judeus iriam rejeitar a sua missão, ele muito certamente previu que os seus mensageiros deviam em breve vir a Roma para proclamar o Reino do céu; e, pois, ele se pôs, da maneira mais surpreendente, a preparar o caminho para a melhor e mais segura recepção da sua mensagem. </a:t>
            </a:r>
          </a:p>
          <a:p>
            <a:pPr algn="ctr">
              <a:defRPr/>
            </a:pPr>
            <a:endParaRPr lang="en-US" sz="2200" dirty="0">
              <a:latin typeface="+mj-lt"/>
            </a:endParaRPr>
          </a:p>
          <a:p>
            <a:pPr algn="r">
              <a:defRPr/>
            </a:pPr>
            <a:r>
              <a:rPr lang="en-US" sz="2200" dirty="0">
                <a:latin typeface="+mj-lt"/>
              </a:rPr>
              <a:t>Continua…</a:t>
            </a:r>
            <a:endParaRPr lang="pt-BR" sz="2200" dirty="0">
              <a:latin typeface="+mj-lt"/>
            </a:endParaRPr>
          </a:p>
        </p:txBody>
      </p:sp>
      <p:sp>
        <p:nvSpPr>
          <p:cNvPr id="4"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Os Homens de Roma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5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Nascimento</a:t>
            </a:r>
          </a:p>
        </p:txBody>
      </p:sp>
      <p:pic>
        <p:nvPicPr>
          <p:cNvPr id="4" name="Imagem 3" descr="nascimento3.jpg"/>
          <p:cNvPicPr>
            <a:picLocks noChangeAspect="1"/>
          </p:cNvPicPr>
          <p:nvPr/>
        </p:nvPicPr>
        <p:blipFill>
          <a:blip r:embed="rId3"/>
          <a:stretch>
            <a:fillRect/>
          </a:stretch>
        </p:blipFill>
        <p:spPr>
          <a:xfrm>
            <a:off x="5344538" y="1428736"/>
            <a:ext cx="3227990" cy="378621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23" descr="reis magos"/>
          <p:cNvPicPr>
            <a:picLocks noChangeAspect="1" noChangeArrowheads="1"/>
          </p:cNvPicPr>
          <p:nvPr/>
        </p:nvPicPr>
        <p:blipFill>
          <a:blip r:embed="rId4"/>
          <a:srcRect/>
          <a:stretch>
            <a:fillRect/>
          </a:stretch>
        </p:blipFill>
        <p:spPr bwMode="auto">
          <a:xfrm>
            <a:off x="3786182" y="4643446"/>
            <a:ext cx="2604819" cy="1857388"/>
          </a:xfrm>
          <a:prstGeom prst="rect">
            <a:avLst/>
          </a:prstGeom>
          <a:solidFill>
            <a:srgbClr val="FFFFFF">
              <a:shade val="85000"/>
            </a:srgbClr>
          </a:solidFill>
          <a:ln w="1270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CaixaDeTexto 4"/>
          <p:cNvSpPr txBox="1"/>
          <p:nvPr/>
        </p:nvSpPr>
        <p:spPr>
          <a:xfrm>
            <a:off x="285750" y="1285875"/>
            <a:ext cx="8858250" cy="3478213"/>
          </a:xfrm>
          <a:prstGeom prst="rect">
            <a:avLst/>
          </a:prstGeom>
          <a:noFill/>
        </p:spPr>
        <p:txBody>
          <a:bodyPr>
            <a:spAutoFit/>
          </a:bodyPr>
          <a:lstStyle/>
          <a:p>
            <a:pPr marL="539550" lvl="1" indent="-514350">
              <a:buFont typeface="Wingdings" pitchFamily="2" charset="2"/>
              <a:buChar char="ü"/>
              <a:defRPr/>
            </a:pP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sonho</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de José;</a:t>
            </a:r>
            <a:endPar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endParaRP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César Augustus decreta o censo;</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partida para Belém;</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Os aposentos no estábulo;</a:t>
            </a:r>
          </a:p>
          <a:p>
            <a:pPr marL="539550" lvl="1" indent="-514350">
              <a:buFont typeface="Wingdings" pitchFamily="2" charset="2"/>
              <a:buChar char="ü"/>
              <a:defRPr/>
            </a:pPr>
            <a:r>
              <a:rPr lang="pt-BR"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 nascimento;</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apresentação no templo;</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Os três sacerdotes de </a:t>
            </a:r>
            <a:r>
              <a:rPr lang="pt-BR"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Ur</a:t>
            </a: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Herodes</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age;</a:t>
            </a:r>
          </a:p>
          <a:p>
            <a:pPr marL="539550" lvl="1" indent="-514350">
              <a:buFont typeface="Wingdings" pitchFamily="2" charset="2"/>
              <a:buChar char="ü"/>
              <a:defRPr/>
            </a:pP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fuga</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para</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o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Egito</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 massacre dos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inocentes</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p:txBody>
      </p:sp>
      <p:pic>
        <p:nvPicPr>
          <p:cNvPr id="7" name="Picture 9" descr="Maria - a mãe mais devotada"/>
          <p:cNvPicPr>
            <a:picLocks noChangeAspect="1" noChangeArrowheads="1"/>
          </p:cNvPicPr>
          <p:nvPr/>
        </p:nvPicPr>
        <p:blipFill>
          <a:blip r:embed="rId5"/>
          <a:srcRect/>
          <a:stretch>
            <a:fillRect/>
          </a:stretch>
        </p:blipFill>
        <p:spPr bwMode="auto">
          <a:xfrm>
            <a:off x="6786578" y="4500570"/>
            <a:ext cx="1758950" cy="2046287"/>
          </a:xfrm>
          <a:prstGeom prst="rect">
            <a:avLst/>
          </a:prstGeom>
          <a:solidFill>
            <a:srgbClr val="FFFFFF">
              <a:shade val="85000"/>
            </a:srgbClr>
          </a:solidFill>
          <a:ln w="1270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1214438"/>
            <a:ext cx="8572500" cy="4832350"/>
          </a:xfrm>
          <a:prstGeom prst="rect">
            <a:avLst/>
          </a:prstGeom>
          <a:noFill/>
        </p:spPr>
        <p:txBody>
          <a:bodyPr>
            <a:spAutoFit/>
          </a:bodyPr>
          <a:lstStyle/>
          <a:p>
            <a:pPr algn="ctr">
              <a:defRPr/>
            </a:pPr>
            <a:r>
              <a:rPr lang="pt-BR" sz="2200" dirty="0">
                <a:latin typeface="+mj-lt"/>
              </a:rPr>
              <a:t>E escolheu cinco dos líderes estóicos, onze dos cínicos e dezesseis dos líderes dos cultos dos mistérios e passou grande parte do tempo que lhe sobrava, durante quase seis meses, em contato estreito com esses instrutores religiosos. E esse foi o seu método de instrução: nunca, uma vez sequer ele atacou os erros, nem mesmo mencionou as imperfeições dos ensinamentos deles. Em cada caso, ele selecionaria a verdade dentro do que eles ensinavam e então trabalharia como que para dar beleza e para iluminar essa verdade nas mentes deles, de um tal modo que, em um tempo muito curto, essa elevação da verdade efetivamente expulsava os erros anteriores; e, assim, foram esses homens e mulheres, ensinados por Jesus, preparados para o reconhecimento subseqüente de verdades similares e adicionais nos ensinamentos dos primeiros missionários cristãos. </a:t>
            </a:r>
            <a:endParaRPr lang="en-US" sz="2200" dirty="0">
              <a:latin typeface="+mj-lt"/>
            </a:endParaRPr>
          </a:p>
          <a:p>
            <a:pPr algn="r">
              <a:defRPr/>
            </a:pPr>
            <a:r>
              <a:rPr lang="en-US" sz="2200" dirty="0">
                <a:latin typeface="+mj-lt"/>
              </a:rPr>
              <a:t>Continua…</a:t>
            </a:r>
            <a:endParaRPr lang="pt-BR" sz="2200" dirty="0">
              <a:latin typeface="+mj-lt"/>
            </a:endParaRPr>
          </a:p>
        </p:txBody>
      </p:sp>
      <p:sp>
        <p:nvSpPr>
          <p:cNvPr id="4"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Os Homens de Roma</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1214438"/>
            <a:ext cx="8572500" cy="4494212"/>
          </a:xfrm>
          <a:prstGeom prst="rect">
            <a:avLst/>
          </a:prstGeom>
          <a:noFill/>
        </p:spPr>
        <p:txBody>
          <a:bodyPr>
            <a:spAutoFit/>
          </a:bodyPr>
          <a:lstStyle/>
          <a:p>
            <a:pPr algn="ctr">
              <a:defRPr/>
            </a:pPr>
            <a:r>
              <a:rPr lang="pt-BR" sz="2200" dirty="0">
                <a:latin typeface="+mj-lt"/>
              </a:rPr>
              <a:t>Foi essa pronta aceitação dos ensinamentos dos pregadores do evangelho que deu aquela impulsão poderosa para a difusão rápida do cristianismo em Roma e dali para todo o império. </a:t>
            </a:r>
            <a:endParaRPr lang="en-US" sz="2200" dirty="0">
              <a:latin typeface="+mj-lt"/>
            </a:endParaRPr>
          </a:p>
          <a:p>
            <a:pPr algn="ctr">
              <a:defRPr/>
            </a:pPr>
            <a:endParaRPr lang="pt-BR" sz="2200" dirty="0">
              <a:latin typeface="+mj-lt"/>
            </a:endParaRPr>
          </a:p>
          <a:p>
            <a:pPr algn="ctr">
              <a:defRPr/>
            </a:pPr>
            <a:r>
              <a:rPr lang="pt-BR" sz="2200" dirty="0">
                <a:latin typeface="+mj-lt"/>
              </a:rPr>
              <a:t> 132:0:5  1456¶1   </a:t>
            </a:r>
          </a:p>
          <a:p>
            <a:pPr algn="ctr">
              <a:defRPr/>
            </a:pPr>
            <a:r>
              <a:rPr lang="pt-BR" sz="2200" dirty="0">
                <a:latin typeface="+mj-lt"/>
              </a:rPr>
              <a:t>O significado desse feito notável pode ser mais bem compreendido ao reportarmo-nos ao fato de que, desse grupo de trinta e dois líderes religiosos, instruídos por Jesus, em Roma, apenas dois não deram frutos; trinta deles tornaram-se indivíduos fundamentais para a implantação do cristianismo em Roma, e alguns deles colaboraram também para transformar o principal templo </a:t>
            </a:r>
            <a:r>
              <a:rPr lang="pt-BR" sz="2200" dirty="0" err="1">
                <a:latin typeface="+mj-lt"/>
              </a:rPr>
              <a:t>mitraico</a:t>
            </a:r>
            <a:r>
              <a:rPr lang="pt-BR" sz="2200" dirty="0">
                <a:latin typeface="+mj-lt"/>
              </a:rPr>
              <a:t> na primeira igreja </a:t>
            </a:r>
          </a:p>
          <a:p>
            <a:pPr algn="ctr">
              <a:defRPr/>
            </a:pPr>
            <a:r>
              <a:rPr lang="pt-BR" sz="2200" dirty="0">
                <a:latin typeface="+mj-lt"/>
              </a:rPr>
              <a:t>cristã daquela cidade. </a:t>
            </a:r>
            <a:endParaRPr lang="en-US" sz="2200" dirty="0">
              <a:latin typeface="+mj-lt"/>
            </a:endParaRPr>
          </a:p>
          <a:p>
            <a:pPr algn="r">
              <a:defRPr/>
            </a:pPr>
            <a:r>
              <a:rPr lang="en-US" sz="2200" dirty="0">
                <a:latin typeface="+mj-lt"/>
              </a:rPr>
              <a:t>Continua…</a:t>
            </a:r>
            <a:endParaRPr lang="pt-BR" sz="2200" dirty="0">
              <a:latin typeface="+mj-lt"/>
            </a:endParaRPr>
          </a:p>
        </p:txBody>
      </p:sp>
      <p:sp>
        <p:nvSpPr>
          <p:cNvPr id="4"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Os Homens de Roma</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1214438"/>
            <a:ext cx="8572500" cy="4154487"/>
          </a:xfrm>
          <a:prstGeom prst="rect">
            <a:avLst/>
          </a:prstGeom>
          <a:noFill/>
        </p:spPr>
        <p:txBody>
          <a:bodyPr>
            <a:spAutoFit/>
          </a:bodyPr>
          <a:lstStyle/>
          <a:p>
            <a:pPr algn="ctr">
              <a:defRPr/>
            </a:pPr>
            <a:r>
              <a:rPr lang="pt-BR" sz="2200" dirty="0">
                <a:latin typeface="+mj-lt"/>
              </a:rPr>
              <a:t>Nós, que observamos as atividades humanas por detrás das cenas, e à luz de dezenove séculos de tempo, reconhecemos apenas três fatores como sendo de valor supremo para o pronto estabelecimento do cenário para a disseminação rápida do cristianismo por toda Europa, e esses são: </a:t>
            </a:r>
          </a:p>
          <a:p>
            <a:pPr lvl="1">
              <a:defRPr/>
            </a:pPr>
            <a:endParaRPr lang="pt-BR" sz="2200" dirty="0">
              <a:latin typeface="+mj-lt"/>
            </a:endParaRPr>
          </a:p>
          <a:p>
            <a:pPr lvl="1">
              <a:defRPr/>
            </a:pPr>
            <a:r>
              <a:rPr lang="pt-BR" sz="2200" dirty="0">
                <a:latin typeface="+mj-lt"/>
              </a:rPr>
              <a:t>1. A escolha e a sustentação de Simão Pedro como apóstolo. </a:t>
            </a:r>
          </a:p>
          <a:p>
            <a:pPr lvl="1">
              <a:defRPr/>
            </a:pPr>
            <a:endParaRPr lang="pt-BR" sz="2200" dirty="0">
              <a:latin typeface="+mj-lt"/>
            </a:endParaRPr>
          </a:p>
          <a:p>
            <a:pPr lvl="1">
              <a:defRPr/>
            </a:pPr>
            <a:r>
              <a:rPr lang="pt-BR" sz="2200" dirty="0">
                <a:latin typeface="+mj-lt"/>
              </a:rPr>
              <a:t>2. A conversa, em Jerusalém, com </a:t>
            </a:r>
            <a:r>
              <a:rPr lang="pt-BR" sz="2200" dirty="0" err="1">
                <a:latin typeface="+mj-lt"/>
              </a:rPr>
              <a:t>Estêvão</a:t>
            </a:r>
            <a:r>
              <a:rPr lang="pt-BR" sz="2200" dirty="0">
                <a:latin typeface="+mj-lt"/>
              </a:rPr>
              <a:t>, cuja morte levou à conversão de Saulo de Tarso. </a:t>
            </a:r>
          </a:p>
          <a:p>
            <a:pPr lvl="1">
              <a:defRPr/>
            </a:pPr>
            <a:r>
              <a:rPr lang="en-US" sz="2200" dirty="0">
                <a:latin typeface="+mj-lt"/>
              </a:rPr>
              <a:t>	</a:t>
            </a:r>
            <a:endParaRPr lang="pt-BR" sz="2200" dirty="0">
              <a:latin typeface="+mj-lt"/>
            </a:endParaRPr>
          </a:p>
          <a:p>
            <a:pPr lvl="1">
              <a:defRPr/>
            </a:pPr>
            <a:r>
              <a:rPr lang="pt-BR" sz="2200" dirty="0">
                <a:latin typeface="+mj-lt"/>
              </a:rPr>
              <a:t>3. A preparação preliminar desses trinta romanos para a subseqüente liderança da nova religião em Roma e em todo o império. </a:t>
            </a:r>
          </a:p>
        </p:txBody>
      </p:sp>
      <p:sp>
        <p:nvSpPr>
          <p:cNvPr id="4"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Os Homens de Roma</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jesus_prega.jpg"/>
          <p:cNvPicPr>
            <a:picLocks noChangeAspect="1"/>
          </p:cNvPicPr>
          <p:nvPr/>
        </p:nvPicPr>
        <p:blipFill>
          <a:blip r:embed="rId3"/>
          <a:stretch>
            <a:fillRect/>
          </a:stretch>
        </p:blipFill>
        <p:spPr>
          <a:xfrm>
            <a:off x="4572000" y="1369998"/>
            <a:ext cx="3855792" cy="2349850"/>
          </a:xfrm>
          <a:prstGeom prst="rect">
            <a:avLst/>
          </a:prstGeom>
          <a:solidFill>
            <a:srgbClr val="FFFFFF">
              <a:shade val="85000"/>
            </a:srgbClr>
          </a:solidFill>
          <a:ln w="1270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8069" name="Rectangle 5"/>
          <p:cNvSpPr>
            <a:spLocks noRot="1" noChangeArrowheads="1"/>
          </p:cNvSpPr>
          <p:nvPr/>
        </p:nvSpPr>
        <p:spPr bwMode="auto">
          <a:xfrm>
            <a:off x="298450" y="0"/>
            <a:ext cx="6059488"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Vigésimo Nono Ano – 23 d.C</a:t>
            </a:r>
          </a:p>
        </p:txBody>
      </p:sp>
      <p:sp>
        <p:nvSpPr>
          <p:cNvPr id="5" name="CaixaDeTexto 4"/>
          <p:cNvSpPr txBox="1"/>
          <p:nvPr/>
        </p:nvSpPr>
        <p:spPr>
          <a:xfrm>
            <a:off x="285750" y="1285875"/>
            <a:ext cx="7643813" cy="4832350"/>
          </a:xfrm>
          <a:prstGeom prst="rect">
            <a:avLst/>
          </a:prstGeom>
          <a:noFill/>
        </p:spPr>
        <p:txBody>
          <a:bodyPr>
            <a:spAutoFit/>
          </a:bodyPr>
          <a:lstStyle/>
          <a:p>
            <a:pPr marL="539550" lvl="1" indent="-514350">
              <a:buFont typeface="Wingdings" pitchFamily="2" charset="2"/>
              <a:buChar char="ü"/>
              <a:defRPr/>
            </a:pPr>
            <a:r>
              <a:rPr lang="en-US" sz="2200" b="1"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Tarento</a:t>
            </a:r>
            <a:r>
              <a:rPr lang="en-US"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o </a:t>
            </a:r>
            <a:r>
              <a:rPr lang="en-US" sz="2200" b="1"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homem</a:t>
            </a:r>
            <a:r>
              <a:rPr lang="en-US"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b="1"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violento</a:t>
            </a:r>
            <a:r>
              <a:rPr lang="en-US"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Corinto</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“O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Espírito</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Divino</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As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mulheres</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públicas</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Atenas</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ciência</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Éfeso</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 alma”;</a:t>
            </a:r>
          </a:p>
          <a:p>
            <a:pPr marL="539550" lvl="1" indent="-514350">
              <a:buFont typeface="Wingdings" pitchFamily="2" charset="2"/>
              <a:buChar char="ü"/>
              <a:defRPr/>
            </a:pP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Chipre</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mente</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Antióquia</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Mesopotâmia</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Ur: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Conhecimento</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Sabedoria</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e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Verdade</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despedida em </a:t>
            </a:r>
            <a:r>
              <a:rPr lang="pt-BR"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Charax</a:t>
            </a: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Ganid</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tornou</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-se um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líder</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no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seu</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país</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fama</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do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carpinteiro</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de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Nazaré</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chegou</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à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Índia</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mas</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Ganid</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nunca</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o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associou</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ao</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seu</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en-US"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Mestre</a:t>
            </a:r>
            <a:r>
              <a:rPr lang="en-US"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Joshua”;</a:t>
            </a:r>
            <a:endPar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endParaRPr>
          </a:p>
          <a:p>
            <a:pPr marL="539550" lvl="1" indent="-514350">
              <a:buFont typeface="Wingdings" pitchFamily="2" charset="2"/>
              <a:buChar char="ü"/>
              <a:defRPr/>
            </a:pPr>
            <a:endPar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1214438"/>
            <a:ext cx="8572500" cy="4832350"/>
          </a:xfrm>
          <a:prstGeom prst="rect">
            <a:avLst/>
          </a:prstGeom>
          <a:noFill/>
        </p:spPr>
        <p:txBody>
          <a:bodyPr>
            <a:spAutoFit/>
          </a:bodyPr>
          <a:lstStyle/>
          <a:p>
            <a:pPr algn="ctr">
              <a:defRPr/>
            </a:pPr>
            <a:r>
              <a:rPr lang="pt-BR" sz="2200" dirty="0">
                <a:latin typeface="+mj-lt"/>
              </a:rPr>
              <a:t> 133:2:1  1470¶2   </a:t>
            </a:r>
          </a:p>
          <a:p>
            <a:pPr algn="ctr">
              <a:defRPr/>
            </a:pPr>
            <a:r>
              <a:rPr lang="pt-BR" sz="2200" dirty="0">
                <a:latin typeface="+mj-lt"/>
              </a:rPr>
              <a:t>Enquanto permaneciam no navio atracado, esperando que o barco fosse descarregado, os viajantes observaram um homem maltratando a sua mulher. Como era do seu costume, Jesus interveio em defesa da pessoa submetida à violência. Ele foi por trás do marido irado e, tocando gentilmente no seu ombro, disse: “Meu amigo, posso falar contigo em particular, por um momento?” O homem em cólera ficou embaraçado com essa abordagem e, depois de um momento de hesitação e embaraço, balbuciou : </a:t>
            </a:r>
          </a:p>
          <a:p>
            <a:pPr algn="ctr">
              <a:defRPr/>
            </a:pPr>
            <a:endParaRPr lang="pt-BR" sz="2200" dirty="0">
              <a:latin typeface="+mj-lt"/>
            </a:endParaRPr>
          </a:p>
          <a:p>
            <a:pPr algn="ctr">
              <a:defRPr/>
            </a:pPr>
            <a:r>
              <a:rPr lang="pt-BR" sz="2200" dirty="0">
                <a:latin typeface="+mj-lt"/>
              </a:rPr>
              <a:t>“É. . . – por que – Está bem, o que quer comigo?” E, depois de levá-lo para um lado, Jesus disse: </a:t>
            </a:r>
          </a:p>
          <a:p>
            <a:pPr algn="ctr">
              <a:defRPr/>
            </a:pPr>
            <a:endParaRPr lang="en-US" sz="2200" dirty="0">
              <a:latin typeface="+mj-lt"/>
            </a:endParaRPr>
          </a:p>
          <a:p>
            <a:pPr algn="r">
              <a:defRPr/>
            </a:pPr>
            <a:r>
              <a:rPr lang="en-US" sz="2200" dirty="0">
                <a:latin typeface="+mj-lt"/>
              </a:rPr>
              <a:t>Continua…</a:t>
            </a:r>
            <a:endParaRPr lang="pt-BR" sz="2200" dirty="0">
              <a:latin typeface="+mj-lt"/>
            </a:endParaRPr>
          </a:p>
        </p:txBody>
      </p:sp>
      <p:sp>
        <p:nvSpPr>
          <p:cNvPr id="4"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Homem Violento</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1214438"/>
            <a:ext cx="8572500" cy="5170487"/>
          </a:xfrm>
          <a:prstGeom prst="rect">
            <a:avLst/>
          </a:prstGeom>
          <a:noFill/>
        </p:spPr>
        <p:txBody>
          <a:bodyPr>
            <a:spAutoFit/>
          </a:bodyPr>
          <a:lstStyle/>
          <a:p>
            <a:pPr algn="ctr">
              <a:defRPr/>
            </a:pPr>
            <a:r>
              <a:rPr lang="pt-BR" sz="2200" dirty="0">
                <a:latin typeface="+mj-lt"/>
              </a:rPr>
              <a:t>133:2:1  1470¶2 </a:t>
            </a:r>
          </a:p>
          <a:p>
            <a:pPr algn="ctr">
              <a:defRPr/>
            </a:pPr>
            <a:r>
              <a:rPr lang="pt-BR" sz="2200" dirty="0">
                <a:latin typeface="+mj-lt"/>
              </a:rPr>
              <a:t>“Meu amigo, percebo que algo terrível deve ter acontecido a ti; e desejo muito que me digas o que teria acontecido a um homem tão forte para levá-lo a agredir a sua mulher, a mãe dos seus filhos, e isso, bem aqui diante dos olhos de todos. Estou seguro de que tu deves sentir que há uma boa razão para esse ataque. O que fez a mulher para merecer esse tratamento do seu marido? Ao olhar para ti, vejo que posso perceber no teu rosto o amor da justiça e até o desejo de mostrar misericórdia. E aventuro-me a dizer que, se tu me visses atacado por ladrões, tu irias, sem hesitação, acorrer para ajudar-me. Eu ouso dizer que tu já fizestes muitas coisas valentes no curso da tua vida. Agora, meu amigo, diga-me o que está acontecendo? A mulher fez algo errado, ou terias tu perdido tolamente a cabeça e, sem pensar, agrediu-a?” </a:t>
            </a:r>
          </a:p>
          <a:p>
            <a:pPr algn="r">
              <a:defRPr/>
            </a:pPr>
            <a:endParaRPr lang="en-US" sz="2200" dirty="0">
              <a:latin typeface="+mj-lt"/>
            </a:endParaRPr>
          </a:p>
          <a:p>
            <a:pPr algn="r">
              <a:defRPr/>
            </a:pPr>
            <a:r>
              <a:rPr lang="en-US" sz="2200" dirty="0">
                <a:latin typeface="+mj-lt"/>
              </a:rPr>
              <a:t>Continua…</a:t>
            </a:r>
            <a:endParaRPr lang="pt-BR" sz="2200" dirty="0">
              <a:latin typeface="+mj-lt"/>
            </a:endParaRPr>
          </a:p>
        </p:txBody>
      </p:sp>
      <p:sp>
        <p:nvSpPr>
          <p:cNvPr id="4"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Homem Violento</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1214438"/>
            <a:ext cx="8572500" cy="4494212"/>
          </a:xfrm>
          <a:prstGeom prst="rect">
            <a:avLst/>
          </a:prstGeom>
          <a:noFill/>
        </p:spPr>
        <p:txBody>
          <a:bodyPr>
            <a:spAutoFit/>
          </a:bodyPr>
          <a:lstStyle/>
          <a:p>
            <a:pPr algn="ctr">
              <a:defRPr/>
            </a:pPr>
            <a:r>
              <a:rPr lang="pt-BR" sz="2200" dirty="0">
                <a:latin typeface="+mj-lt"/>
              </a:rPr>
              <a:t>133:2:1  1470¶2 </a:t>
            </a:r>
          </a:p>
          <a:p>
            <a:pPr algn="ctr">
              <a:defRPr/>
            </a:pPr>
            <a:r>
              <a:rPr lang="pt-BR" sz="2200" dirty="0">
                <a:latin typeface="+mj-lt"/>
              </a:rPr>
              <a:t>Não foi tanto o que ele dissera que tocara o coração desse homem, mas foi o olhar de bondade e o sorriso de simpatia que Jesus lhe dirigira quando concluía as suas observações. Disse o homem: </a:t>
            </a:r>
          </a:p>
          <a:p>
            <a:pPr algn="ctr">
              <a:defRPr/>
            </a:pPr>
            <a:endParaRPr lang="pt-BR" sz="2200" dirty="0">
              <a:latin typeface="+mj-lt"/>
            </a:endParaRPr>
          </a:p>
          <a:p>
            <a:pPr algn="ctr">
              <a:defRPr/>
            </a:pPr>
            <a:r>
              <a:rPr lang="pt-BR" sz="2200" dirty="0">
                <a:latin typeface="+mj-lt"/>
              </a:rPr>
              <a:t>“Eu vejo que tu és um sacerdote dos cínicos e estou agradecido por me teres refreado. Minha mulher nada fez de muito errado; ela é uma boa mulher, mas o modo pelo qual me provoca em público me irrita, e perco a cabeça. Sinto muito pela minha falta de autocontrole, e prometo tentar viver de acordo com a promessa que fiz outrora a um dos teus irmãos que me ensinou as maneiras certas. Eu te prometo”. </a:t>
            </a:r>
          </a:p>
          <a:p>
            <a:pPr algn="ctr">
              <a:defRPr/>
            </a:pPr>
            <a:endParaRPr lang="en-US" sz="2200" dirty="0">
              <a:latin typeface="+mj-lt"/>
            </a:endParaRPr>
          </a:p>
          <a:p>
            <a:pPr algn="r">
              <a:defRPr/>
            </a:pPr>
            <a:r>
              <a:rPr lang="en-US" sz="2200" dirty="0">
                <a:latin typeface="+mj-lt"/>
              </a:rPr>
              <a:t>Continua…</a:t>
            </a:r>
            <a:endParaRPr lang="pt-BR" sz="2200" dirty="0">
              <a:latin typeface="+mj-lt"/>
            </a:endParaRPr>
          </a:p>
        </p:txBody>
      </p:sp>
      <p:sp>
        <p:nvSpPr>
          <p:cNvPr id="4"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Homem Violento</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1214438"/>
            <a:ext cx="8572500" cy="4832350"/>
          </a:xfrm>
          <a:prstGeom prst="rect">
            <a:avLst/>
          </a:prstGeom>
          <a:noFill/>
        </p:spPr>
        <p:txBody>
          <a:bodyPr>
            <a:spAutoFit/>
          </a:bodyPr>
          <a:lstStyle/>
          <a:p>
            <a:pPr algn="ctr">
              <a:defRPr/>
            </a:pPr>
            <a:r>
              <a:rPr lang="pt-BR" sz="2200" dirty="0">
                <a:latin typeface="+mj-lt"/>
              </a:rPr>
              <a:t>E então, despedindo-se dele, Jesus disse: </a:t>
            </a:r>
          </a:p>
          <a:p>
            <a:pPr algn="ctr">
              <a:defRPr/>
            </a:pPr>
            <a:endParaRPr lang="pt-BR" sz="2200" dirty="0">
              <a:latin typeface="+mj-lt"/>
            </a:endParaRPr>
          </a:p>
          <a:p>
            <a:pPr algn="ctr">
              <a:defRPr/>
            </a:pPr>
            <a:r>
              <a:rPr lang="pt-BR" sz="2200" dirty="0">
                <a:latin typeface="+mj-lt"/>
              </a:rPr>
              <a:t>“Meu irmão, sempre te lembra de que o homem não tem autoridade de direito sobre a mulher, a menos que a mulher tenha de propósito e voluntariamente dado a ele essa autoridade. A tua mulher se propôs a viver contigo, a ajudar-te a lutar nas batalhas da vida e a assumir a parte maior na carga de ter e de criar os vossos filhos; e, em troca desse serviço especial, é mais do que justo que ela receba de ti aquela proteção especial que o homem pode dar à mulher, como uma parceira que deve carregar, suportar e nutrir os filhos. O cuidado e a consideração amorosos que um homem deseja dar à sua esposa e aos seus filhos são a medida da realização daquele homem, nos níveis mais elevados da autoconsciência criativa e espiritual. </a:t>
            </a:r>
          </a:p>
          <a:p>
            <a:pPr algn="r">
              <a:defRPr/>
            </a:pPr>
            <a:r>
              <a:rPr lang="en-US" sz="2200" dirty="0">
                <a:latin typeface="+mj-lt"/>
              </a:rPr>
              <a:t>Continua…</a:t>
            </a:r>
            <a:endParaRPr lang="pt-BR" sz="2200" dirty="0">
              <a:latin typeface="+mj-lt"/>
            </a:endParaRPr>
          </a:p>
        </p:txBody>
      </p:sp>
      <p:sp>
        <p:nvSpPr>
          <p:cNvPr id="4"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Homem Violento</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1214438"/>
            <a:ext cx="8572500" cy="4154487"/>
          </a:xfrm>
          <a:prstGeom prst="rect">
            <a:avLst/>
          </a:prstGeom>
          <a:noFill/>
        </p:spPr>
        <p:txBody>
          <a:bodyPr>
            <a:spAutoFit/>
          </a:bodyPr>
          <a:lstStyle/>
          <a:p>
            <a:pPr algn="ctr">
              <a:defRPr/>
            </a:pPr>
            <a:r>
              <a:rPr lang="pt-BR" sz="2200" dirty="0">
                <a:latin typeface="+mj-lt"/>
              </a:rPr>
              <a:t>133:2:2  1471¶1 </a:t>
            </a:r>
          </a:p>
          <a:p>
            <a:pPr algn="ctr">
              <a:defRPr/>
            </a:pPr>
            <a:r>
              <a:rPr lang="pt-BR" sz="2200" dirty="0">
                <a:latin typeface="+mj-lt"/>
              </a:rPr>
              <a:t>Sabes tu que esses homens e mulheres são parceiros de Deus, pois eles cooperam para criar seres que crescem e que possuem por si próprios o potencial de terem almas imortais? O Pai no céu trata o Espírito Materno, que é mãe dos filhos do universo, como igual a si próprio. Compartilhar a tua vida e tudo que se relaciona a ela em termos de igualdade com a mãe que tão plenamente compartilha contigo a experiência divina de reproduzir-vos, na vida dos vossos filhos, é ser semelhante a Deus. Se apenas puderes amar aos teus filhos como Deus te ama, tu amarás e acariciarás a tua esposa como o Pai no céu honra e exalta o Espírito Infinito, a mãe de todos os filhos espirituais de um universo vastíssimo”. </a:t>
            </a:r>
          </a:p>
          <a:p>
            <a:pPr algn="ctr">
              <a:defRPr/>
            </a:pPr>
            <a:endParaRPr lang="pt-BR" sz="2200" dirty="0">
              <a:latin typeface="+mj-lt"/>
            </a:endParaRPr>
          </a:p>
        </p:txBody>
      </p:sp>
      <p:sp>
        <p:nvSpPr>
          <p:cNvPr id="4"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Homem Violento</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5"/>
          <p:cNvSpPr>
            <a:spLocks noRot="1" noChangeArrowheads="1"/>
          </p:cNvSpPr>
          <p:nvPr/>
        </p:nvSpPr>
        <p:spPr bwMode="auto">
          <a:xfrm>
            <a:off x="298450" y="0"/>
            <a:ext cx="6059488"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Trigésimo Ano – 24 d.C</a:t>
            </a:r>
          </a:p>
        </p:txBody>
      </p:sp>
      <p:sp>
        <p:nvSpPr>
          <p:cNvPr id="5" name="CaixaDeTexto 4"/>
          <p:cNvSpPr txBox="1"/>
          <p:nvPr/>
        </p:nvSpPr>
        <p:spPr>
          <a:xfrm>
            <a:off x="285750" y="1285875"/>
            <a:ext cx="7643813" cy="4494213"/>
          </a:xfrm>
          <a:prstGeom prst="rect">
            <a:avLst/>
          </a:prstGeom>
          <a:noFill/>
        </p:spPr>
        <p:txBody>
          <a:bodyPr>
            <a:spAutoFit/>
          </a:bodyPr>
          <a:lstStyle/>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Retorno a Nazaré; </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Simão e Judá  se casam;</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Jesus transfere a casa para Tiago;</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Maria muda-se para </a:t>
            </a:r>
            <a:r>
              <a:rPr lang="pt-BR"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Cafarnaum</a:t>
            </a: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viagem ao mar Cáspio;</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Condutor de caravanas;</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Diversas raças de Urântia;</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Os ensinamentos na </a:t>
            </a:r>
            <a:r>
              <a:rPr lang="pt-BR"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Úrmia</a:t>
            </a: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Soberania - Divina e Humana”;</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Soberania Política”;</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“Lei, Liberdade e Soberania”;</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 retorno a </a:t>
            </a:r>
            <a:r>
              <a:rPr lang="pt-BR"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Cafarnaum</a:t>
            </a: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casa de </a:t>
            </a:r>
            <a:r>
              <a:rPr lang="pt-BR"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Zebedeu</a:t>
            </a: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torna-se o seu novo lar;</a:t>
            </a:r>
          </a:p>
        </p:txBody>
      </p:sp>
      <p:pic>
        <p:nvPicPr>
          <p:cNvPr id="6" name="Imagem 5" descr="img.jpg"/>
          <p:cNvPicPr>
            <a:picLocks noChangeAspect="1"/>
          </p:cNvPicPr>
          <p:nvPr/>
        </p:nvPicPr>
        <p:blipFill>
          <a:blip r:embed="rId3"/>
          <a:stretch>
            <a:fillRect/>
          </a:stretch>
        </p:blipFill>
        <p:spPr>
          <a:xfrm>
            <a:off x="4992628" y="1357298"/>
            <a:ext cx="3794214" cy="2519358"/>
          </a:xfrm>
          <a:prstGeom prst="rect">
            <a:avLst/>
          </a:prstGeom>
          <a:solidFill>
            <a:srgbClr val="FFFFFF">
              <a:shade val="85000"/>
            </a:srgbClr>
          </a:solidFill>
          <a:ln w="1270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agem 6" descr="jesus3 (1).jpg"/>
          <p:cNvPicPr>
            <a:picLocks noChangeAspect="1"/>
          </p:cNvPicPr>
          <p:nvPr/>
        </p:nvPicPr>
        <p:blipFill>
          <a:blip r:embed="rId4"/>
          <a:stretch>
            <a:fillRect/>
          </a:stretch>
        </p:blipFill>
        <p:spPr>
          <a:xfrm>
            <a:off x="6286512" y="3643314"/>
            <a:ext cx="2233913" cy="2714628"/>
          </a:xfrm>
          <a:prstGeom prst="rect">
            <a:avLst/>
          </a:prstGeom>
          <a:solidFill>
            <a:srgbClr val="FFFFFF">
              <a:shade val="85000"/>
            </a:srgbClr>
          </a:solidFill>
          <a:ln w="1270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1214438"/>
            <a:ext cx="8572500" cy="4494212"/>
          </a:xfrm>
          <a:prstGeom prst="rect">
            <a:avLst/>
          </a:prstGeom>
          <a:noFill/>
        </p:spPr>
        <p:txBody>
          <a:bodyPr>
            <a:spAutoFit/>
          </a:bodyPr>
          <a:lstStyle/>
          <a:p>
            <a:pPr algn="ctr">
              <a:defRPr/>
            </a:pPr>
            <a:r>
              <a:rPr lang="pt-BR" sz="2200" dirty="0">
                <a:latin typeface="+mj-lt"/>
              </a:rPr>
              <a:t>122:8:1  1351¶5   </a:t>
            </a:r>
          </a:p>
          <a:p>
            <a:pPr algn="ctr">
              <a:defRPr/>
            </a:pPr>
            <a:r>
              <a:rPr lang="pt-BR" sz="2200" dirty="0">
                <a:latin typeface="+mj-lt"/>
              </a:rPr>
              <a:t>Durante toda essa noite Maria estivera inquieta, de forma que nenhum dos dois dormiu muito. Ao amanhecer, as pontadas do parto já estavam bem evidentes e, no dia 21 de agosto do ano 7 a. C. , ao meio-dia, com a ajuda e as ministrações carinhosas de mulheres viajantes amigas, Maria deu à luz um pequeno varão. Jesus de Nazaré havia nascido para o mundo; e estava enrolado nas roupas que Maria tinha trazido consigo, para essa possível contingência, e deitado em uma manjedoura próxima. </a:t>
            </a:r>
          </a:p>
          <a:p>
            <a:pPr algn="ctr">
              <a:defRPr/>
            </a:pPr>
            <a:endParaRPr lang="pt-BR" sz="2200" dirty="0">
              <a:latin typeface="+mj-lt"/>
            </a:endParaRPr>
          </a:p>
          <a:p>
            <a:pPr algn="ctr">
              <a:defRPr/>
            </a:pPr>
            <a:r>
              <a:rPr lang="pt-BR" sz="2200" dirty="0">
                <a:latin typeface="+mj-lt"/>
              </a:rPr>
              <a:t>Da mesma forma que todos os bebês tinham vindo ao mundo até então e viriam desde então, nasceu o menino prometido e, no oitavo dia, conforme a prática judaica, foi circuncidado e formalmente denominado Joshua (Jesus).</a:t>
            </a:r>
          </a:p>
        </p:txBody>
      </p:sp>
      <p:sp>
        <p:nvSpPr>
          <p:cNvPr id="4"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Nascimento de Jesus</a:t>
            </a:r>
          </a:p>
        </p:txBody>
      </p:sp>
    </p:spTree>
  </p:cSld>
  <p:clrMapOvr>
    <a:masterClrMapping/>
  </p:clrMapOvr>
  <p:transition advClick="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5"/>
          <p:cNvSpPr>
            <a:spLocks noRot="1" noChangeArrowheads="1"/>
          </p:cNvSpPr>
          <p:nvPr/>
        </p:nvSpPr>
        <p:spPr bwMode="auto">
          <a:xfrm>
            <a:off x="298450" y="0"/>
            <a:ext cx="6059488"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Trigésimo Primeiro Ano – 25 d.C</a:t>
            </a:r>
          </a:p>
        </p:txBody>
      </p:sp>
      <p:sp>
        <p:nvSpPr>
          <p:cNvPr id="5" name="CaixaDeTexto 4"/>
          <p:cNvSpPr txBox="1"/>
          <p:nvPr/>
        </p:nvSpPr>
        <p:spPr>
          <a:xfrm>
            <a:off x="285750" y="1285875"/>
            <a:ext cx="7643813" cy="4832350"/>
          </a:xfrm>
          <a:prstGeom prst="rect">
            <a:avLst/>
          </a:prstGeom>
          <a:noFill/>
        </p:spPr>
        <p:txBody>
          <a:bodyPr>
            <a:spAutoFit/>
          </a:bodyPr>
          <a:lstStyle/>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viagem à Síria;</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Breve visita a </a:t>
            </a:r>
            <a:r>
              <a:rPr lang="pt-BR"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Cafarnaum</a:t>
            </a: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e Nazaré;</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Tiro, </a:t>
            </a:r>
            <a:r>
              <a:rPr lang="pt-BR"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Sidom</a:t>
            </a: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e </a:t>
            </a:r>
            <a:r>
              <a:rPr lang="pt-BR"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Antióquia</a:t>
            </a: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Jesus, o fabricante de tendas;</a:t>
            </a:r>
          </a:p>
          <a:p>
            <a:pPr marL="539550" lvl="1" indent="-514350">
              <a:buFont typeface="Wingdings" pitchFamily="2" charset="2"/>
              <a:buChar char="ü"/>
              <a:defRPr/>
            </a:pPr>
            <a:r>
              <a:rPr lang="pt-BR"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Cesaréia</a:t>
            </a: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pt-BR"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Jopa</a:t>
            </a: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pt-BR"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Jamnia</a:t>
            </a: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r>
              <a:rPr lang="pt-BR"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Ashod</a:t>
            </a: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Gaza e </a:t>
            </a:r>
            <a:r>
              <a:rPr lang="pt-BR"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Beersheba</a:t>
            </a: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Dan, Belém, Jerusalém, Beirute;</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Líbano, </a:t>
            </a:r>
            <a:r>
              <a:rPr lang="pt-BR"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Sicar</a:t>
            </a: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pt-BR"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Sechem</a:t>
            </a: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pt-BR"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Samaria</a:t>
            </a: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Geba, </a:t>
            </a:r>
            <a:r>
              <a:rPr lang="pt-BR"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Enganim</a:t>
            </a: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pt-BR"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En-dor</a:t>
            </a: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pt-BR"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Madon</a:t>
            </a: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p>
          <a:p>
            <a:pPr marL="539550" lvl="1" indent="-514350">
              <a:buFont typeface="Wingdings" pitchFamily="2" charset="2"/>
              <a:buChar char="ü"/>
              <a:defRPr/>
            </a:pPr>
            <a:r>
              <a:rPr lang="pt-BR"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Magdala</a:t>
            </a: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e </a:t>
            </a:r>
            <a:r>
              <a:rPr lang="pt-BR"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Cafarnaum</a:t>
            </a: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p>
          <a:p>
            <a:pPr marL="539550" lvl="1" indent="-514350">
              <a:buFont typeface="Wingdings" pitchFamily="2" charset="2"/>
              <a:buChar char="ü"/>
              <a:defRPr/>
            </a:pPr>
            <a:r>
              <a:rPr lang="pt-BR"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Carata</a:t>
            </a: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a:t>
            </a:r>
            <a:r>
              <a:rPr lang="pt-BR"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Cesaréia-Filipe</a:t>
            </a: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 Ajustador o conduz ao </a:t>
            </a:r>
            <a:r>
              <a:rPr lang="pt-BR"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Hermon</a:t>
            </a: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6 semanas de retiro;</a:t>
            </a:r>
          </a:p>
          <a:p>
            <a:pPr marL="539550" lvl="1" indent="-514350">
              <a:buFont typeface="Wingdings" pitchFamily="2" charset="2"/>
              <a:buChar char="ü"/>
              <a:defRPr/>
            </a:pPr>
            <a:r>
              <a:rPr lang="pt-BR"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tentação de Cristo”;</a:t>
            </a:r>
          </a:p>
        </p:txBody>
      </p:sp>
      <p:pic>
        <p:nvPicPr>
          <p:cNvPr id="6" name="Imagem 5" descr="Tentação de Cristo 2.jpg"/>
          <p:cNvPicPr>
            <a:picLocks noChangeAspect="1"/>
          </p:cNvPicPr>
          <p:nvPr/>
        </p:nvPicPr>
        <p:blipFill>
          <a:blip r:embed="rId3"/>
          <a:stretch>
            <a:fillRect/>
          </a:stretch>
        </p:blipFill>
        <p:spPr>
          <a:xfrm>
            <a:off x="5472349" y="1428736"/>
            <a:ext cx="2814427" cy="492922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1214438"/>
            <a:ext cx="8572500" cy="3478212"/>
          </a:xfrm>
          <a:prstGeom prst="rect">
            <a:avLst/>
          </a:prstGeom>
          <a:noFill/>
        </p:spPr>
        <p:txBody>
          <a:bodyPr>
            <a:spAutoFit/>
          </a:bodyPr>
          <a:lstStyle/>
          <a:p>
            <a:pPr algn="ctr">
              <a:defRPr/>
            </a:pPr>
            <a:r>
              <a:rPr lang="pt-BR" sz="2200" dirty="0">
                <a:latin typeface="+mj-lt"/>
              </a:rPr>
              <a:t>134:8:6  1493¶5   </a:t>
            </a:r>
          </a:p>
          <a:p>
            <a:pPr algn="ctr">
              <a:defRPr/>
            </a:pPr>
            <a:r>
              <a:rPr lang="pt-BR" sz="2200" dirty="0">
                <a:latin typeface="+mj-lt"/>
              </a:rPr>
              <a:t>Perto do final da permanência nas montanhas, Jesus perguntou ao seu Pai se lhe poderia ser permitido manter uma conversa com os seus inimigos de </a:t>
            </a:r>
            <a:r>
              <a:rPr lang="pt-BR" sz="2200" dirty="0" err="1">
                <a:latin typeface="+mj-lt"/>
              </a:rPr>
              <a:t>Satânia</a:t>
            </a:r>
            <a:r>
              <a:rPr lang="pt-BR" sz="2200" dirty="0">
                <a:latin typeface="+mj-lt"/>
              </a:rPr>
              <a:t>, como Filho do Homem, como Joshua </a:t>
            </a:r>
            <a:r>
              <a:rPr lang="pt-BR" sz="2200" dirty="0" err="1">
                <a:latin typeface="+mj-lt"/>
              </a:rPr>
              <a:t>ben</a:t>
            </a:r>
            <a:r>
              <a:rPr lang="pt-BR" sz="2200" dirty="0">
                <a:latin typeface="+mj-lt"/>
              </a:rPr>
              <a:t> José. Esse pedido lhe foi concedido. Durante a última semana no monte </a:t>
            </a:r>
            <a:r>
              <a:rPr lang="pt-BR" sz="2200" dirty="0" err="1">
                <a:latin typeface="+mj-lt"/>
              </a:rPr>
              <a:t>Hermom</a:t>
            </a:r>
            <a:r>
              <a:rPr lang="pt-BR" sz="2200" dirty="0">
                <a:latin typeface="+mj-lt"/>
              </a:rPr>
              <a:t>, a grande tentação, a provação universal, aconteceu. Satã (representando Lúcifer) e Caligástia, o Príncipe Planetário rebelde, estiveram presentes junto a Jesus e foram tornados plenamente visíveis para ele. </a:t>
            </a:r>
          </a:p>
          <a:p>
            <a:pPr algn="ctr">
              <a:defRPr/>
            </a:pPr>
            <a:endParaRPr lang="en-US" sz="2200" dirty="0">
              <a:latin typeface="+mj-lt"/>
            </a:endParaRPr>
          </a:p>
          <a:p>
            <a:pPr algn="r">
              <a:defRPr/>
            </a:pPr>
            <a:r>
              <a:rPr lang="en-US" sz="2200" dirty="0">
                <a:latin typeface="+mj-lt"/>
              </a:rPr>
              <a:t>Continua…</a:t>
            </a:r>
            <a:endParaRPr lang="pt-BR" sz="2200" dirty="0">
              <a:latin typeface="+mj-lt"/>
            </a:endParaRPr>
          </a:p>
        </p:txBody>
      </p:sp>
      <p:sp>
        <p:nvSpPr>
          <p:cNvPr id="4"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“A Tentação de Cristo”</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1214438"/>
            <a:ext cx="8572500" cy="4154487"/>
          </a:xfrm>
          <a:prstGeom prst="rect">
            <a:avLst/>
          </a:prstGeom>
          <a:noFill/>
        </p:spPr>
        <p:txBody>
          <a:bodyPr>
            <a:spAutoFit/>
          </a:bodyPr>
          <a:lstStyle/>
          <a:p>
            <a:pPr algn="ctr">
              <a:defRPr/>
            </a:pPr>
            <a:r>
              <a:rPr lang="pt-BR" sz="2200" dirty="0">
                <a:latin typeface="+mj-lt"/>
              </a:rPr>
              <a:t>134:8:6  1493¶5   </a:t>
            </a:r>
          </a:p>
          <a:p>
            <a:pPr algn="ctr">
              <a:defRPr/>
            </a:pPr>
            <a:r>
              <a:rPr lang="pt-BR" sz="2200" dirty="0">
                <a:latin typeface="+mj-lt"/>
              </a:rPr>
              <a:t>E, assim, pois, tal “tentação”, essa provação final de lealdade humana em face das exposições falaciosas das personalidades rebeldes, nada tivera a ver com alimentos, nem com pináculos de templos, nem com atos presunçosos. Nada teve a ver com os reinos deste mundo, teve, sim, a ver com a soberania de um universo poderoso e glorioso. O simbolismo, nas vossas escrituras, foi dirigido a idades anteriores, nas quais o pensamento do mundo ainda era infantil. E as gerações posteriores deveriam compreender quão grande foi a luta pela qual o Filho do Homem passou durante aquele dia memorável no monte </a:t>
            </a:r>
            <a:r>
              <a:rPr lang="pt-BR" sz="2200" dirty="0" err="1">
                <a:latin typeface="+mj-lt"/>
              </a:rPr>
              <a:t>Hermom</a:t>
            </a:r>
            <a:r>
              <a:rPr lang="pt-BR" sz="2200" dirty="0">
                <a:latin typeface="+mj-lt"/>
              </a:rPr>
              <a:t>. </a:t>
            </a:r>
          </a:p>
          <a:p>
            <a:pPr algn="ctr">
              <a:defRPr/>
            </a:pPr>
            <a:endParaRPr lang="en-US" sz="2200" dirty="0">
              <a:latin typeface="+mj-lt"/>
            </a:endParaRPr>
          </a:p>
          <a:p>
            <a:pPr algn="r">
              <a:defRPr/>
            </a:pPr>
            <a:r>
              <a:rPr lang="en-US" sz="2200" dirty="0">
                <a:latin typeface="+mj-lt"/>
              </a:rPr>
              <a:t>Continua…</a:t>
            </a:r>
            <a:endParaRPr lang="pt-BR" sz="2200" dirty="0">
              <a:latin typeface="+mj-lt"/>
            </a:endParaRPr>
          </a:p>
        </p:txBody>
      </p:sp>
      <p:sp>
        <p:nvSpPr>
          <p:cNvPr id="4"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“A Tentação de Cristo”</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88" y="1214438"/>
            <a:ext cx="8572500" cy="4832350"/>
          </a:xfrm>
          <a:prstGeom prst="rect">
            <a:avLst/>
          </a:prstGeom>
          <a:noFill/>
        </p:spPr>
        <p:txBody>
          <a:bodyPr>
            <a:spAutoFit/>
          </a:bodyPr>
          <a:lstStyle/>
          <a:p>
            <a:pPr algn="ctr">
              <a:defRPr/>
            </a:pPr>
            <a:r>
              <a:rPr lang="pt-BR" sz="2200" dirty="0">
                <a:latin typeface="+mj-lt"/>
              </a:rPr>
              <a:t>134:8:7  1493¶6   </a:t>
            </a:r>
          </a:p>
          <a:p>
            <a:pPr algn="ctr">
              <a:defRPr/>
            </a:pPr>
            <a:r>
              <a:rPr lang="pt-BR" sz="2200" dirty="0">
                <a:latin typeface="+mj-lt"/>
              </a:rPr>
              <a:t>Às muitas propostas e contrapropostas dos emissários de Lúcifer, Jesus apenas respondeu: “Que prevaleça a vontade do meu Pai no Paraíso, e que a vós, meus filhos rebeldes, possam os Anciães dos Dias julgar-vos divinamente. Eu sou o vosso Criador-pai; não posso julgar-vos com justiça; a minha misericórdia vós já a desprezastes. Eu vos entrego ao julgamento dos Juízes de um universo maior”. </a:t>
            </a:r>
          </a:p>
          <a:p>
            <a:pPr algn="ctr">
              <a:defRPr/>
            </a:pPr>
            <a:endParaRPr lang="pt-BR" sz="2200" dirty="0">
              <a:latin typeface="+mj-lt"/>
            </a:endParaRPr>
          </a:p>
          <a:p>
            <a:pPr algn="ctr">
              <a:defRPr/>
            </a:pPr>
            <a:r>
              <a:rPr lang="pt-BR" sz="2200" dirty="0">
                <a:latin typeface="+mj-lt"/>
              </a:rPr>
              <a:t> 134:8:8  1494¶1   </a:t>
            </a:r>
          </a:p>
          <a:p>
            <a:pPr algn="ctr">
              <a:defRPr/>
            </a:pPr>
            <a:r>
              <a:rPr lang="pt-BR" sz="2200" dirty="0">
                <a:latin typeface="+mj-lt"/>
              </a:rPr>
              <a:t>Quanto a todos os expedientes e acordos sugeridos por Lúcifer, às propostas ilusórias sobre a auto-outorga de encarnação, Jesus apenas fez o comentário: “A vontade do meu Pai no Paraíso seja feita”. E, quando a severa provação chegou ao fim, o serafim destacado para ser o guardião voltou-se na direção de Jesus e levou até ele a sua </a:t>
            </a:r>
            <a:r>
              <a:rPr lang="pt-BR" sz="2200" dirty="0" err="1">
                <a:latin typeface="+mj-lt"/>
              </a:rPr>
              <a:t>ministração</a:t>
            </a:r>
            <a:r>
              <a:rPr lang="pt-BR" sz="2200" dirty="0">
                <a:latin typeface="+mj-lt"/>
              </a:rPr>
              <a:t>. </a:t>
            </a:r>
          </a:p>
        </p:txBody>
      </p:sp>
      <p:sp>
        <p:nvSpPr>
          <p:cNvPr id="4" name="Rectangle 5"/>
          <p:cNvSpPr>
            <a:spLocks noRot="1" noChangeArrowheads="1"/>
          </p:cNvSpPr>
          <p:nvPr/>
        </p:nvSpPr>
        <p:spPr bwMode="auto">
          <a:xfrm>
            <a:off x="298450" y="0"/>
            <a:ext cx="5286375"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“A Tentação de Cristo”</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5"/>
          <p:cNvSpPr>
            <a:spLocks noRot="1" noChangeArrowheads="1"/>
          </p:cNvSpPr>
          <p:nvPr/>
        </p:nvSpPr>
        <p:spPr bwMode="auto">
          <a:xfrm>
            <a:off x="298450" y="0"/>
            <a:ext cx="6059488" cy="1143000"/>
          </a:xfrm>
          <a:prstGeom prst="rect">
            <a:avLst/>
          </a:prstGeom>
          <a:noFill/>
          <a:ln w="9525">
            <a:noFill/>
            <a:miter lim="800000"/>
            <a:headEnd/>
            <a:tailEnd/>
          </a:ln>
          <a:effectLst/>
        </p:spPr>
        <p:txBody>
          <a:bodyPr anchor="ctr"/>
          <a:lstStyle/>
          <a:p>
            <a:pPr>
              <a:defRPr/>
            </a:pPr>
            <a:r>
              <a:rPr lang="pt-BR" sz="3000" b="1" dirty="0">
                <a:solidFill>
                  <a:schemeClr val="tx1">
                    <a:lumMod val="95000"/>
                    <a:lumOff val="5000"/>
                  </a:schemeClr>
                </a:solidFill>
                <a:effectLst>
                  <a:outerShdw blurRad="38100" dist="38100" dir="2700000" algn="tl">
                    <a:schemeClr val="tx1">
                      <a:lumMod val="65000"/>
                      <a:lumOff val="35000"/>
                    </a:schemeClr>
                  </a:outerShdw>
                </a:effectLst>
                <a:latin typeface="Calibri" pitchFamily="34" charset="0"/>
              </a:rPr>
              <a:t>O Trigésimo Primeiro Ano – 25 d.C</a:t>
            </a:r>
          </a:p>
        </p:txBody>
      </p:sp>
      <p:sp>
        <p:nvSpPr>
          <p:cNvPr id="5" name="CaixaDeTexto 4"/>
          <p:cNvSpPr txBox="1"/>
          <p:nvPr/>
        </p:nvSpPr>
        <p:spPr>
          <a:xfrm>
            <a:off x="285750" y="1285875"/>
            <a:ext cx="7643813" cy="3816350"/>
          </a:xfrm>
          <a:prstGeom prst="rect">
            <a:avLst/>
          </a:prstGeom>
          <a:noFill/>
        </p:spPr>
        <p:txBody>
          <a:bodyPr>
            <a:spAutoFit/>
          </a:bodyPr>
          <a:lstStyle/>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 visita à  família em </a:t>
            </a:r>
            <a:r>
              <a:rPr lang="pt-BR"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Cafarnaum</a:t>
            </a: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Jesus e João </a:t>
            </a:r>
            <a:r>
              <a:rPr lang="pt-BR"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Zebedeu</a:t>
            </a: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 vão a Jerusalém;</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 espetáculo dos sacrifícios”;</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 desejo de iniciar sua obra pública;</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 retorno a </a:t>
            </a:r>
            <a:r>
              <a:rPr lang="pt-BR"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Cafarnaum</a:t>
            </a: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Rumores sobre João, o </a:t>
            </a:r>
            <a:r>
              <a:rPr lang="pt-BR" sz="2200" dirty="0" err="1">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batizador</a:t>
            </a: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Tiago e João vão ter com João Batista;</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Tiago e Judá, seus irmãos, desejam ser batizados;</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Domingo, 13 de Janeiro, eles partem para Pela;</a:t>
            </a:r>
          </a:p>
          <a:p>
            <a:pPr marL="539550" lvl="1" indent="-514350">
              <a:buFont typeface="Wingdings" pitchFamily="2" charset="2"/>
              <a:buChar char="ü"/>
              <a:defRPr/>
            </a:pPr>
            <a:r>
              <a:rPr lang="pt-BR" sz="2200"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14 de Janeiro: O encontro com João Batista;</a:t>
            </a:r>
          </a:p>
          <a:p>
            <a:pPr marL="539550" lvl="1" indent="-514350">
              <a:buFont typeface="Wingdings" pitchFamily="2" charset="2"/>
              <a:buChar char="ü"/>
              <a:defRPr/>
            </a:pPr>
            <a:r>
              <a:rPr lang="pt-BR" sz="2200" b="1" dirty="0">
                <a:solidFill>
                  <a:schemeClr val="tx1">
                    <a:lumMod val="95000"/>
                    <a:lumOff val="5000"/>
                  </a:schemeClr>
                </a:solidFill>
                <a:effectLst>
                  <a:outerShdw blurRad="38100" dist="38100" dir="2700000" algn="tl">
                    <a:schemeClr val="tx1">
                      <a:lumMod val="50000"/>
                      <a:lumOff val="50000"/>
                      <a:alpha val="43000"/>
                    </a:schemeClr>
                  </a:outerShdw>
                </a:effectLst>
                <a:latin typeface="Calibri" pitchFamily="34" charset="0"/>
              </a:rPr>
              <a:t>O batismo de Jesus.</a:t>
            </a:r>
          </a:p>
        </p:txBody>
      </p:sp>
      <p:pic>
        <p:nvPicPr>
          <p:cNvPr id="6" name="Imagem 5" descr="batismo jesus.jpg"/>
          <p:cNvPicPr>
            <a:picLocks noChangeAspect="1"/>
          </p:cNvPicPr>
          <p:nvPr/>
        </p:nvPicPr>
        <p:blipFill>
          <a:blip r:embed="rId3"/>
          <a:stretch>
            <a:fillRect/>
          </a:stretch>
        </p:blipFill>
        <p:spPr>
          <a:xfrm>
            <a:off x="5857884" y="1285860"/>
            <a:ext cx="2857520" cy="1855532"/>
          </a:xfrm>
          <a:prstGeom prst="rect">
            <a:avLst/>
          </a:prstGeom>
          <a:solidFill>
            <a:srgbClr val="FFFFFF">
              <a:shade val="85000"/>
            </a:srgbClr>
          </a:solidFill>
          <a:ln w="1270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agem 6" descr="baptism.jpg"/>
          <p:cNvPicPr>
            <a:picLocks noChangeAspect="1"/>
          </p:cNvPicPr>
          <p:nvPr/>
        </p:nvPicPr>
        <p:blipFill>
          <a:blip r:embed="rId4"/>
          <a:stretch>
            <a:fillRect/>
          </a:stretch>
        </p:blipFill>
        <p:spPr>
          <a:xfrm>
            <a:off x="7000892" y="3429000"/>
            <a:ext cx="1714512" cy="3017542"/>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Imagem 1" descr="batismo.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Retângulo 2"/>
          <p:cNvSpPr/>
          <p:nvPr/>
        </p:nvSpPr>
        <p:spPr>
          <a:xfrm>
            <a:off x="214313" y="4429125"/>
            <a:ext cx="8643937" cy="2124075"/>
          </a:xfrm>
          <a:prstGeom prst="rect">
            <a:avLst/>
          </a:prstGeom>
        </p:spPr>
        <p:txBody>
          <a:bodyPr>
            <a:spAutoFit/>
          </a:bodyPr>
          <a:lstStyle/>
          <a:p>
            <a:pPr algn="ctr">
              <a:defRPr/>
            </a:pPr>
            <a:r>
              <a:rPr lang="pt-BR" sz="2200" b="1" dirty="0">
                <a:solidFill>
                  <a:schemeClr val="bg1"/>
                </a:solidFill>
                <a:effectLst>
                  <a:outerShdw blurRad="38100" dist="38100" dir="2700000" algn="tl">
                    <a:srgbClr val="000000">
                      <a:alpha val="43137"/>
                    </a:srgbClr>
                  </a:outerShdw>
                </a:effectLst>
                <a:latin typeface="+mj-lt"/>
              </a:rPr>
              <a:t>Este trabalho utiliza citações do Livro de Urantia </a:t>
            </a:r>
          </a:p>
          <a:p>
            <a:pPr algn="ctr">
              <a:defRPr/>
            </a:pPr>
            <a:r>
              <a:rPr lang="pt-BR" sz="2200" b="1" dirty="0">
                <a:solidFill>
                  <a:schemeClr val="bg1"/>
                </a:solidFill>
                <a:effectLst>
                  <a:outerShdw blurRad="38100" dist="38100" dir="2700000" algn="tl">
                    <a:srgbClr val="000000">
                      <a:alpha val="43137"/>
                    </a:srgbClr>
                  </a:outerShdw>
                </a:effectLst>
                <a:latin typeface="+mj-lt"/>
              </a:rPr>
              <a:t>© 1955 Urantia Foundation</a:t>
            </a:r>
            <a:br>
              <a:rPr lang="pt-BR" sz="2200" b="1" dirty="0">
                <a:solidFill>
                  <a:schemeClr val="bg1"/>
                </a:solidFill>
                <a:effectLst>
                  <a:outerShdw blurRad="38100" dist="38100" dir="2700000" algn="tl">
                    <a:srgbClr val="000000">
                      <a:alpha val="43137"/>
                    </a:srgbClr>
                  </a:outerShdw>
                </a:effectLst>
                <a:latin typeface="+mj-lt"/>
              </a:rPr>
            </a:br>
            <a:r>
              <a:rPr lang="pt-BR" sz="2200" b="1" dirty="0">
                <a:solidFill>
                  <a:schemeClr val="bg1"/>
                </a:solidFill>
                <a:effectLst>
                  <a:outerShdw blurRad="38100" dist="38100" dir="2700000" algn="tl">
                    <a:srgbClr val="000000">
                      <a:alpha val="43137"/>
                    </a:srgbClr>
                  </a:outerShdw>
                </a:effectLst>
                <a:latin typeface="+mj-lt"/>
              </a:rPr>
              <a:t>533 Diversey Parkway, Chicago, </a:t>
            </a:r>
            <a:r>
              <a:rPr lang="pt-BR" sz="2200" b="1" dirty="0" err="1">
                <a:solidFill>
                  <a:schemeClr val="bg1"/>
                </a:solidFill>
                <a:effectLst>
                  <a:outerShdw blurRad="38100" dist="38100" dir="2700000" algn="tl">
                    <a:srgbClr val="000000">
                      <a:alpha val="43137"/>
                    </a:srgbClr>
                  </a:outerShdw>
                </a:effectLst>
                <a:latin typeface="+mj-lt"/>
              </a:rPr>
              <a:t>Illinois</a:t>
            </a:r>
            <a:r>
              <a:rPr lang="pt-BR" sz="2200" b="1" dirty="0">
                <a:solidFill>
                  <a:schemeClr val="bg1"/>
                </a:solidFill>
                <a:effectLst>
                  <a:outerShdw blurRad="38100" dist="38100" dir="2700000" algn="tl">
                    <a:srgbClr val="000000">
                      <a:alpha val="43137"/>
                    </a:srgbClr>
                  </a:outerShdw>
                </a:effectLst>
                <a:latin typeface="+mj-lt"/>
              </a:rPr>
              <a:t> 60614, (001773) 525-3319, </a:t>
            </a:r>
            <a:r>
              <a:rPr lang="pt-BR" sz="2200" b="1" dirty="0" err="1">
                <a:solidFill>
                  <a:schemeClr val="bg1"/>
                </a:solidFill>
                <a:effectLst>
                  <a:outerShdw blurRad="38100" dist="38100" dir="2700000" algn="tl">
                    <a:srgbClr val="000000">
                      <a:alpha val="43137"/>
                    </a:srgbClr>
                  </a:outerShdw>
                </a:effectLst>
                <a:latin typeface="+mj-lt"/>
              </a:rPr>
              <a:t>http</a:t>
            </a:r>
            <a:r>
              <a:rPr lang="pt-BR" sz="2200" b="1" dirty="0">
                <a:solidFill>
                  <a:schemeClr val="bg1"/>
                </a:solidFill>
                <a:effectLst>
                  <a:outerShdw blurRad="38100" dist="38100" dir="2700000" algn="tl">
                    <a:srgbClr val="000000">
                      <a:alpha val="43137"/>
                    </a:srgbClr>
                  </a:outerShdw>
                </a:effectLst>
                <a:latin typeface="+mj-lt"/>
              </a:rPr>
              <a:t>//www.urantia.org</a:t>
            </a:r>
          </a:p>
          <a:p>
            <a:pPr algn="ctr">
              <a:defRPr/>
            </a:pPr>
            <a:r>
              <a:rPr lang="pt-BR" sz="2200" b="1" dirty="0">
                <a:solidFill>
                  <a:schemeClr val="bg1"/>
                </a:solidFill>
                <a:effectLst>
                  <a:outerShdw blurRad="38100" dist="38100" dir="2700000" algn="tl">
                    <a:srgbClr val="000000">
                      <a:alpha val="43137"/>
                    </a:srgbClr>
                  </a:outerShdw>
                </a:effectLst>
                <a:latin typeface="+mj-lt"/>
              </a:rPr>
              <a:t>www.urantia.org.br</a:t>
            </a:r>
            <a:br>
              <a:rPr lang="pt-BR" sz="2200" b="1" dirty="0">
                <a:solidFill>
                  <a:schemeClr val="bg1"/>
                </a:solidFill>
                <a:effectLst>
                  <a:outerShdw blurRad="38100" dist="38100" dir="2700000" algn="tl">
                    <a:srgbClr val="000000">
                      <a:alpha val="43137"/>
                    </a:srgbClr>
                  </a:outerShdw>
                </a:effectLst>
                <a:latin typeface="+mj-lt"/>
              </a:rPr>
            </a:br>
            <a:r>
              <a:rPr lang="pt-BR" sz="2200" b="1" dirty="0">
                <a:solidFill>
                  <a:schemeClr val="bg1"/>
                </a:solidFill>
                <a:effectLst>
                  <a:outerShdw blurRad="38100" dist="38100" dir="2700000" algn="tl">
                    <a:srgbClr val="000000">
                      <a:alpha val="43137"/>
                    </a:srgbClr>
                  </a:outerShdw>
                </a:effectLst>
                <a:latin typeface="+mj-lt"/>
              </a:rPr>
              <a:t>Todos os direitos reservados.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xo">
  <a:themeElements>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x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x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11097</TotalTime>
  <Words>10011</Words>
  <Application>Microsoft Office PowerPoint</Application>
  <PresentationFormat>Apresentação na tela (4:3)</PresentationFormat>
  <Paragraphs>813</Paragraphs>
  <Slides>95</Slides>
  <Notes>37</Notes>
  <HiddenSlides>0</HiddenSlides>
  <MMClips>0</MMClips>
  <ScaleCrop>false</ScaleCrop>
  <HeadingPairs>
    <vt:vector size="4" baseType="variant">
      <vt:variant>
        <vt:lpstr>Tema</vt:lpstr>
      </vt:variant>
      <vt:variant>
        <vt:i4>1</vt:i4>
      </vt:variant>
      <vt:variant>
        <vt:lpstr>Títulos de slides</vt:lpstr>
      </vt:variant>
      <vt:variant>
        <vt:i4>95</vt:i4>
      </vt:variant>
    </vt:vector>
  </HeadingPairs>
  <TitlesOfParts>
    <vt:vector size="96" baseType="lpstr">
      <vt:lpstr>Fluxo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Rogério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Rogério</dc:creator>
  <cp:lastModifiedBy>casa</cp:lastModifiedBy>
  <cp:revision>527</cp:revision>
  <dcterms:created xsi:type="dcterms:W3CDTF">2005-06-11T19:07:47Z</dcterms:created>
  <dcterms:modified xsi:type="dcterms:W3CDTF">2013-04-21T15:18:43Z</dcterms:modified>
</cp:coreProperties>
</file>