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sldIdLst>
    <p:sldId id="286" r:id="rId2"/>
    <p:sldId id="308" r:id="rId3"/>
    <p:sldId id="327" r:id="rId4"/>
    <p:sldId id="328" r:id="rId5"/>
    <p:sldId id="329" r:id="rId6"/>
    <p:sldId id="330" r:id="rId7"/>
    <p:sldId id="331" r:id="rId8"/>
    <p:sldId id="324" r:id="rId9"/>
    <p:sldId id="325" r:id="rId10"/>
    <p:sldId id="316" r:id="rId1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Times New Roman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Times New Roman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Times New Roman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Times New Roman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111111"/>
    <a:srgbClr val="000000"/>
    <a:srgbClr val="009999"/>
    <a:srgbClr val="00FF99"/>
    <a:srgbClr val="FF0066"/>
    <a:srgbClr val="CC33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1" autoAdjust="0"/>
    <p:restoredTop sz="94581" autoAdjust="0"/>
  </p:normalViewPr>
  <p:slideViewPr>
    <p:cSldViewPr>
      <p:cViewPr>
        <p:scale>
          <a:sx n="66" d="100"/>
          <a:sy n="66" d="100"/>
        </p:scale>
        <p:origin x="-150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E0927B9-B2F7-457C-ACD1-FD55EBBD24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7636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pic>
          <p:nvPicPr>
            <p:cNvPr id="34" name="Picture 32" descr="BTZBUL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29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4130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  <a:noFill/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2391E-D890-4873-B44F-2DBEC56A1BE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1842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CE164-3204-48D3-9F33-842E9988D2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08246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29350" y="0"/>
            <a:ext cx="2076450" cy="55626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076950" cy="55626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6E7CF-5DEC-48E8-85BC-1C520CE6616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1224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23AFB-BD72-4809-9898-5B0AD5C279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324118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36BB8-B3AF-45F3-B495-A21C0272F2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80507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958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EE775-0EDD-4F24-9B7B-9E3AC1B3E6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51320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583B4-2EA5-4CE5-B5C0-B79E432B58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63775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612E-489E-4BE2-BE0B-AC957BF92E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320408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0B933-2B39-441B-890A-A1709D8856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1903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B0B83-D972-4D3E-A0D9-F21A57D49A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916561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0A3A2-F97B-4750-924D-5A33648622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94972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307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082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086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091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02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7772400" cy="411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804ABFF-CFAD-424F-B685-873B1D7E1F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3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antia.com.br/" TargetMode="External"/><Relationship Id="rId2" Type="http://schemas.openxmlformats.org/officeDocument/2006/relationships/hyperlink" Target="http://www.urantia.org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5000628" y="1242657"/>
            <a:ext cx="3914772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A </a:t>
            </a:r>
          </a:p>
          <a:p>
            <a:pPr algn="ctr">
              <a:defRPr/>
            </a:pPr>
            <a:r>
              <a:rPr lang="en-US" sz="5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Quinta </a:t>
            </a:r>
          </a:p>
          <a:p>
            <a:pPr algn="ctr">
              <a:defRPr/>
            </a:pPr>
            <a:r>
              <a:rPr lang="en-US" sz="5000" b="1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Revelação</a:t>
            </a:r>
            <a:endParaRPr lang="en-US" sz="50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n-US" sz="5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d</a:t>
            </a:r>
            <a:r>
              <a:rPr lang="en-US" sz="5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e </a:t>
            </a:r>
          </a:p>
          <a:p>
            <a:pPr algn="ctr">
              <a:defRPr/>
            </a:pPr>
            <a:r>
              <a:rPr lang="en-US" sz="5000" b="1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Época</a:t>
            </a:r>
            <a:endParaRPr lang="pt-BR" sz="50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075" name="Text Box 9"/>
          <p:cNvSpPr txBox="1">
            <a:spLocks noChangeArrowheads="1"/>
          </p:cNvSpPr>
          <p:nvPr/>
        </p:nvSpPr>
        <p:spPr bwMode="auto">
          <a:xfrm>
            <a:off x="69850" y="6324600"/>
            <a:ext cx="87884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700">
                <a:solidFill>
                  <a:schemeClr val="tx2"/>
                </a:solidFill>
                <a:latin typeface="Arial" charset="0"/>
              </a:rPr>
              <a:t>[Para] “...expandir a consciência cósmica e elevar a percepção espiritual...” Página 1</a:t>
            </a:r>
            <a:r>
              <a:rPr lang="en-US" sz="1700">
                <a:solidFill>
                  <a:schemeClr val="tx2"/>
                </a:solidFill>
                <a:latin typeface="Arial" charset="0"/>
                <a:cs typeface="Arial" charset="0"/>
              </a:rPr>
              <a:t>:</a:t>
            </a:r>
            <a:r>
              <a:rPr lang="pt-BR" sz="1700">
                <a:solidFill>
                  <a:schemeClr val="tx2"/>
                </a:solidFill>
                <a:latin typeface="Arial" charset="0"/>
              </a:rPr>
              <a:t>2</a:t>
            </a:r>
          </a:p>
        </p:txBody>
      </p:sp>
      <p:pic>
        <p:nvPicPr>
          <p:cNvPr id="8" name="Imagem 7" descr="livro_nov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714356"/>
            <a:ext cx="3338520" cy="49996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219200" cy="244475"/>
          </a:xfrm>
        </p:spPr>
        <p:txBody>
          <a:bodyPr/>
          <a:lstStyle/>
          <a:p>
            <a:pPr eaLnBrk="1" hangingPunct="1"/>
            <a:r>
              <a:rPr lang="pt-BR" sz="1000" smtClean="0"/>
              <a:t>Agradecimento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228600" y="1055688"/>
            <a:ext cx="8629650" cy="501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800" dirty="0">
                <a:latin typeface="Arial" charset="0"/>
              </a:rPr>
              <a:t>Associação Urântia do Brasil (AUB) agradece a presença de todos e os convida a ler o Livro de Urântia, disponível na internet, nos seguintes endereços: </a:t>
            </a:r>
          </a:p>
          <a:p>
            <a:pPr algn="ctr">
              <a:defRPr/>
            </a:pPr>
            <a:endParaRPr lang="pt-BR" sz="1800" dirty="0">
              <a:latin typeface="Arial" charset="0"/>
            </a:endParaRPr>
          </a:p>
          <a:p>
            <a:pPr algn="ctr">
              <a:defRPr/>
            </a:pPr>
            <a:r>
              <a:rPr lang="pt-BR" sz="2500" dirty="0">
                <a:solidFill>
                  <a:schemeClr val="tx1">
                    <a:lumMod val="95000"/>
                  </a:schemeClr>
                </a:solidFill>
                <a:latin typeface="Arial" charset="0"/>
                <a:hlinkClick r:id="rId2"/>
              </a:rPr>
              <a:t>www.urantia.org</a:t>
            </a:r>
            <a:r>
              <a:rPr lang="pt-BR" sz="2500" dirty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pt-BR" sz="2500" dirty="0">
                <a:solidFill>
                  <a:schemeClr val="tx1">
                    <a:lumMod val="95000"/>
                  </a:schemeClr>
                </a:solidFill>
                <a:latin typeface="Arial" charset="0"/>
                <a:hlinkClick r:id="rId3"/>
              </a:rPr>
              <a:t>www.urantia.com.br</a:t>
            </a:r>
            <a:endParaRPr lang="pt-BR" sz="2500" dirty="0">
              <a:solidFill>
                <a:schemeClr val="tx1">
                  <a:lumMod val="95000"/>
                </a:schemeClr>
              </a:solidFill>
              <a:latin typeface="Arial" charset="0"/>
            </a:endParaRPr>
          </a:p>
          <a:p>
            <a:pPr algn="ctr">
              <a:defRPr/>
            </a:pPr>
            <a:endParaRPr lang="pt-BR" sz="1800" dirty="0">
              <a:latin typeface="Arial" charset="0"/>
            </a:endParaRPr>
          </a:p>
          <a:p>
            <a:pPr algn="ctr">
              <a:defRPr/>
            </a:pPr>
            <a:endParaRPr lang="pt-BR" sz="1800" dirty="0">
              <a:latin typeface="Arial" charset="0"/>
            </a:endParaRPr>
          </a:p>
          <a:p>
            <a:pPr algn="ctr">
              <a:defRPr/>
            </a:pPr>
            <a:endParaRPr lang="pt-BR" sz="1800" dirty="0">
              <a:latin typeface="Arial" charset="0"/>
            </a:endParaRPr>
          </a:p>
          <a:p>
            <a:pPr algn="ctr">
              <a:defRPr/>
            </a:pPr>
            <a:endParaRPr lang="pt-BR" sz="1800" dirty="0">
              <a:latin typeface="Arial" charset="0"/>
            </a:endParaRPr>
          </a:p>
          <a:p>
            <a:pPr algn="ctr">
              <a:defRPr/>
            </a:pPr>
            <a:endParaRPr lang="pt-BR" sz="1800" dirty="0">
              <a:latin typeface="Arial" charset="0"/>
            </a:endParaRPr>
          </a:p>
          <a:p>
            <a:pPr algn="ctr">
              <a:defRPr/>
            </a:pPr>
            <a:endParaRPr lang="pt-BR" sz="1800" dirty="0">
              <a:latin typeface="Arial" charset="0"/>
            </a:endParaRPr>
          </a:p>
          <a:p>
            <a:pPr algn="ctr">
              <a:defRPr/>
            </a:pPr>
            <a:endParaRPr lang="pt-BR" sz="1800" dirty="0">
              <a:latin typeface="Arial" charset="0"/>
            </a:endParaRPr>
          </a:p>
          <a:p>
            <a:pPr algn="ctr">
              <a:defRPr/>
            </a:pPr>
            <a:endParaRPr lang="pt-BR" sz="1800" dirty="0">
              <a:latin typeface="Arial" charset="0"/>
            </a:endParaRPr>
          </a:p>
          <a:p>
            <a:pPr algn="ctr">
              <a:defRPr/>
            </a:pPr>
            <a:r>
              <a:rPr lang="pt-BR" sz="1800" dirty="0">
                <a:latin typeface="Arial" charset="0"/>
              </a:rPr>
              <a:t>Este trabalho utiliza citações do Livro de Urantia © 1955 Urantia Foundation</a:t>
            </a:r>
            <a:br>
              <a:rPr lang="pt-BR" sz="1800" dirty="0">
                <a:latin typeface="Arial" charset="0"/>
              </a:rPr>
            </a:br>
            <a:r>
              <a:rPr lang="pt-BR" sz="1800" dirty="0">
                <a:latin typeface="Arial" charset="0"/>
              </a:rPr>
              <a:t>533 Diversey Parkway, Chicago, </a:t>
            </a:r>
            <a:r>
              <a:rPr lang="pt-BR" sz="1800" dirty="0" err="1">
                <a:latin typeface="Arial" charset="0"/>
              </a:rPr>
              <a:t>Illinois</a:t>
            </a:r>
            <a:r>
              <a:rPr lang="pt-BR" sz="1800" dirty="0">
                <a:latin typeface="Arial" charset="0"/>
              </a:rPr>
              <a:t> 60614, (001773) 525-3319, </a:t>
            </a:r>
            <a:r>
              <a:rPr lang="pt-BR" sz="1800" dirty="0" err="1">
                <a:latin typeface="Arial" charset="0"/>
              </a:rPr>
              <a:t>http</a:t>
            </a:r>
            <a:r>
              <a:rPr lang="pt-BR" sz="1800" dirty="0">
                <a:latin typeface="Arial" charset="0"/>
              </a:rPr>
              <a:t>//www.urantia.org</a:t>
            </a:r>
            <a:br>
              <a:rPr lang="pt-BR" sz="1800" dirty="0">
                <a:latin typeface="Arial" charset="0"/>
              </a:rPr>
            </a:br>
            <a:r>
              <a:rPr lang="pt-BR" sz="1800" dirty="0">
                <a:latin typeface="Arial" charset="0"/>
              </a:rPr>
              <a:t>Todos os direitos reservados.</a:t>
            </a:r>
          </a:p>
        </p:txBody>
      </p:sp>
      <p:sp>
        <p:nvSpPr>
          <p:cNvPr id="12292" name="AutoShape 8"/>
          <p:cNvSpPr>
            <a:spLocks noChangeArrowheads="1"/>
          </p:cNvSpPr>
          <p:nvPr/>
        </p:nvSpPr>
        <p:spPr bwMode="auto">
          <a:xfrm>
            <a:off x="-152400" y="3000375"/>
            <a:ext cx="9525000" cy="1511300"/>
          </a:xfrm>
          <a:prstGeom prst="flowChartProcess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/>
          </a:p>
        </p:txBody>
      </p:sp>
      <p:pic>
        <p:nvPicPr>
          <p:cNvPr id="12293" name="Imagem 6" descr="logo_au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214688"/>
            <a:ext cx="4692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295276" y="201613"/>
            <a:ext cx="856300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BR" sz="3500" b="1" kern="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</a:rPr>
              <a:t>Agradecimento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deepness_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1857364"/>
            <a:ext cx="2667018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-142875" y="1085850"/>
            <a:ext cx="828675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1pPr>
            <a:lvl2pPr marL="1066800" indent="-609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9pPr>
          </a:lstStyle>
          <a:p>
            <a:pPr lvl="1" eaLnBrk="1" hangingPunct="1"/>
            <a:r>
              <a:rPr lang="pt-BR" sz="2500" b="1">
                <a:latin typeface="Arial" charset="0"/>
              </a:rPr>
              <a:t>1.    Dalamátia e o Príncipe Planetário:</a:t>
            </a:r>
          </a:p>
          <a:p>
            <a:pPr lvl="1" eaLnBrk="1" hangingPunct="1"/>
            <a:r>
              <a:rPr lang="pt-BR" sz="2200">
                <a:latin typeface="Arial" charset="0"/>
              </a:rPr>
              <a:t>	Há aprox. 500 mil anos</a:t>
            </a:r>
          </a:p>
          <a:p>
            <a:pPr lvl="1" eaLnBrk="1" hangingPunct="1"/>
            <a:endParaRPr lang="pt-BR" sz="1800" b="1">
              <a:latin typeface="Arial" charset="0"/>
            </a:endParaRPr>
          </a:p>
          <a:p>
            <a:pPr lvl="1" eaLnBrk="1" hangingPunct="1"/>
            <a:r>
              <a:rPr lang="pt-BR" sz="2500" b="1">
                <a:latin typeface="Arial" charset="0"/>
              </a:rPr>
              <a:t>2.    Adão e Eva e Jardim do Éden</a:t>
            </a:r>
          </a:p>
          <a:p>
            <a:pPr lvl="1" eaLnBrk="1" hangingPunct="1"/>
            <a:r>
              <a:rPr lang="pt-BR" sz="2200">
                <a:latin typeface="Arial" charset="0"/>
              </a:rPr>
              <a:t>	Há aprox. 38 mil anos</a:t>
            </a:r>
          </a:p>
          <a:p>
            <a:pPr lvl="1" eaLnBrk="1" hangingPunct="1"/>
            <a:endParaRPr lang="pt-BR" sz="1800" b="1">
              <a:latin typeface="Arial" charset="0"/>
            </a:endParaRPr>
          </a:p>
          <a:p>
            <a:pPr lvl="1" eaLnBrk="1" hangingPunct="1">
              <a:buFontTx/>
              <a:buAutoNum type="arabicPeriod" startAt="3"/>
            </a:pPr>
            <a:r>
              <a:rPr lang="pt-BR" sz="2500" b="1">
                <a:latin typeface="Arial" charset="0"/>
              </a:rPr>
              <a:t>Melquisedeque de Salém</a:t>
            </a:r>
          </a:p>
          <a:p>
            <a:pPr lvl="1" eaLnBrk="1" hangingPunct="1"/>
            <a:r>
              <a:rPr lang="pt-BR" sz="2200">
                <a:latin typeface="Arial" charset="0"/>
              </a:rPr>
              <a:t>	Há aprox. 4000 anos</a:t>
            </a:r>
          </a:p>
          <a:p>
            <a:pPr lvl="1" eaLnBrk="1" hangingPunct="1"/>
            <a:endParaRPr lang="pt-BR" sz="1800" b="1">
              <a:latin typeface="Arial" charset="0"/>
            </a:endParaRPr>
          </a:p>
          <a:p>
            <a:pPr lvl="1" eaLnBrk="1" hangingPunct="1">
              <a:buFontTx/>
              <a:buAutoNum type="arabicPeriod" startAt="4"/>
            </a:pPr>
            <a:r>
              <a:rPr lang="pt-BR" sz="2500" b="1">
                <a:latin typeface="Arial" charset="0"/>
              </a:rPr>
              <a:t>Ensinamentos de Jesus</a:t>
            </a:r>
          </a:p>
          <a:p>
            <a:pPr lvl="1" eaLnBrk="1" hangingPunct="1"/>
            <a:r>
              <a:rPr lang="pt-BR" sz="2200">
                <a:latin typeface="Arial" charset="0"/>
              </a:rPr>
              <a:t>	Há aprox. 2000 anos</a:t>
            </a:r>
          </a:p>
          <a:p>
            <a:pPr lvl="1" eaLnBrk="1" hangingPunct="1">
              <a:buFontTx/>
              <a:buAutoNum type="arabicPeriod"/>
            </a:pPr>
            <a:endParaRPr lang="pt-BR" sz="1800" b="1">
              <a:latin typeface="Arial" charset="0"/>
            </a:endParaRPr>
          </a:p>
          <a:p>
            <a:pPr lvl="1" eaLnBrk="1" hangingPunct="1">
              <a:buFontTx/>
              <a:buAutoNum type="arabicPeriod" startAt="5"/>
            </a:pPr>
            <a:r>
              <a:rPr lang="pt-BR" sz="2500" b="1">
                <a:latin typeface="Arial" charset="0"/>
              </a:rPr>
              <a:t>O Livro de Urântia</a:t>
            </a:r>
          </a:p>
          <a:p>
            <a:pPr lvl="1" eaLnBrk="1" hangingPunct="1"/>
            <a:r>
              <a:rPr lang="pt-BR" sz="2200">
                <a:latin typeface="Arial" charset="0"/>
              </a:rPr>
              <a:t>	Há 74 anos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95276" y="201613"/>
            <a:ext cx="856300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BR" sz="3500" b="1" kern="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</a:rPr>
              <a:t>As cinco revelações de época</a:t>
            </a:r>
          </a:p>
        </p:txBody>
      </p:sp>
      <p:pic>
        <p:nvPicPr>
          <p:cNvPr id="5" name="Imagem 4" descr="bandei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714752"/>
            <a:ext cx="3000395" cy="225029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285750" y="1085850"/>
            <a:ext cx="8286750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1pPr>
            <a:lvl2pPr marL="1066800" indent="-609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9pPr>
          </a:lstStyle>
          <a:p>
            <a:pPr eaLnBrk="1" hangingPunct="1"/>
            <a:r>
              <a:rPr lang="en-US" sz="2500" b="1">
                <a:latin typeface="Arial" charset="0"/>
              </a:rPr>
              <a:t>991.485 a.C. – Andon e Fonta;</a:t>
            </a:r>
          </a:p>
          <a:p>
            <a:pPr eaLnBrk="1" hangingPunct="1"/>
            <a:r>
              <a:rPr lang="en-US" sz="2500" b="1">
                <a:latin typeface="Arial" charset="0"/>
              </a:rPr>
              <a:t>500.000 a.C. – Caligástia;</a:t>
            </a:r>
          </a:p>
          <a:p>
            <a:pPr eaLnBrk="1" hangingPunct="1"/>
            <a:endParaRPr lang="en-US" sz="1500" b="1">
              <a:latin typeface="Arial" charset="0"/>
            </a:endParaRPr>
          </a:p>
          <a:p>
            <a:pPr eaLnBrk="1" hangingPunct="1">
              <a:buFont typeface="Symbol" pitchFamily="18" charset="2"/>
              <a:buChar char="¨"/>
            </a:pPr>
            <a:r>
              <a:rPr lang="en-US" sz="2200" b="1">
                <a:latin typeface="Arial" charset="0"/>
                <a:sym typeface="Symbol" pitchFamily="18" charset="2"/>
              </a:rPr>
              <a:t>M</a:t>
            </a:r>
            <a:r>
              <a:rPr lang="en-US" sz="2200" b="1">
                <a:latin typeface="Arial" charset="0"/>
              </a:rPr>
              <a:t>eio milhão de habitantes;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200" b="1">
                <a:latin typeface="Arial" charset="0"/>
                <a:sym typeface="Symbol" pitchFamily="18" charset="2"/>
              </a:rPr>
              <a:t>Escolha da Mesopotâmia;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200" b="1">
                <a:latin typeface="Arial" charset="0"/>
                <a:sym typeface="Symbol" pitchFamily="18" charset="2"/>
              </a:rPr>
              <a:t>Os 100 assessores;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200" b="1">
                <a:latin typeface="Arial" charset="0"/>
                <a:sym typeface="Symbol" pitchFamily="18" charset="2"/>
              </a:rPr>
              <a:t>A árvore da vida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200" b="1">
                <a:latin typeface="Arial" charset="0"/>
                <a:sym typeface="Symbol" pitchFamily="18" charset="2"/>
              </a:rPr>
              <a:t>Os circuitos de energia;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200" b="1">
                <a:latin typeface="Arial" charset="0"/>
                <a:sym typeface="Symbol" pitchFamily="18" charset="2"/>
              </a:rPr>
              <a:t>G</a:t>
            </a:r>
            <a:r>
              <a:rPr lang="en-US" sz="2200" b="1">
                <a:latin typeface="Arial" charset="0"/>
              </a:rPr>
              <a:t>rande centro cultural;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200" b="1">
                <a:latin typeface="Arial" charset="0"/>
                <a:sym typeface="Symbol" pitchFamily="18" charset="2"/>
              </a:rPr>
              <a:t>10 escolas;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200" b="1">
                <a:latin typeface="Arial" charset="0"/>
                <a:sym typeface="Symbol" pitchFamily="18" charset="2"/>
              </a:rPr>
              <a:t>7 mandamentos;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200" b="1">
                <a:latin typeface="Arial" charset="0"/>
                <a:sym typeface="Symbol" pitchFamily="18" charset="2"/>
              </a:rPr>
              <a:t>Formação de líderes;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200" b="1">
                <a:latin typeface="Arial" charset="0"/>
                <a:sym typeface="Symbol" pitchFamily="18" charset="2"/>
              </a:rPr>
              <a:t>Conceito de O Pai Universal;</a:t>
            </a:r>
          </a:p>
          <a:p>
            <a:pPr eaLnBrk="1" hangingPunct="1"/>
            <a:endParaRPr lang="en-US" sz="1500" b="1">
              <a:latin typeface="Arial" charset="0"/>
            </a:endParaRPr>
          </a:p>
          <a:p>
            <a:pPr eaLnBrk="1" hangingPunct="1"/>
            <a:r>
              <a:rPr lang="en-US" sz="2500" b="1">
                <a:latin typeface="Arial" charset="0"/>
              </a:rPr>
              <a:t>200.000 a.C. – Rebelião de Lúcifer;</a:t>
            </a:r>
          </a:p>
          <a:p>
            <a:pPr lvl="1" eaLnBrk="1" hangingPunct="1"/>
            <a:endParaRPr lang="en-US" sz="2500" b="1">
              <a:latin typeface="Arial" charset="0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95276" y="201613"/>
            <a:ext cx="856300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BR" sz="3500" b="1" kern="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</a:rPr>
              <a:t>Dalamátia e o príncipe planetário</a:t>
            </a:r>
          </a:p>
        </p:txBody>
      </p:sp>
      <p:sp>
        <p:nvSpPr>
          <p:cNvPr id="5124" name="CaixaDeTexto 10"/>
          <p:cNvSpPr txBox="1">
            <a:spLocks noChangeArrowheads="1"/>
          </p:cNvSpPr>
          <p:nvPr/>
        </p:nvSpPr>
        <p:spPr bwMode="auto">
          <a:xfrm>
            <a:off x="6858000" y="5572125"/>
            <a:ext cx="1684338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9pPr>
          </a:lstStyle>
          <a:p>
            <a:pPr eaLnBrk="1" hangingPunct="1"/>
            <a:r>
              <a:rPr lang="en-US" sz="1800" b="1">
                <a:latin typeface="Arial" charset="0"/>
                <a:cs typeface="Arial" charset="0"/>
              </a:rPr>
              <a:t>Golfo Pérsico</a:t>
            </a:r>
            <a:endParaRPr lang="pt-BR" sz="1800" b="1">
              <a:latin typeface="Arial" charset="0"/>
              <a:cs typeface="Arial" charset="0"/>
            </a:endParaRPr>
          </a:p>
        </p:txBody>
      </p:sp>
      <p:pic>
        <p:nvPicPr>
          <p:cNvPr id="9" name="Imagem 8" descr="mapa_mesopotamia_copiar_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2285992"/>
            <a:ext cx="3516203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5126" name="Conector de seta reta 12"/>
          <p:cNvCxnSpPr>
            <a:cxnSpLocks noChangeShapeType="1"/>
            <a:stCxn id="5127" idx="4"/>
            <a:endCxn id="5124" idx="0"/>
          </p:cNvCxnSpPr>
          <p:nvPr/>
        </p:nvCxnSpPr>
        <p:spPr bwMode="auto">
          <a:xfrm rot="5400000">
            <a:off x="7208045" y="4707731"/>
            <a:ext cx="1357312" cy="371475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127" name="Elipse 9"/>
          <p:cNvSpPr>
            <a:spLocks noChangeArrowheads="1"/>
          </p:cNvSpPr>
          <p:nvPr/>
        </p:nvSpPr>
        <p:spPr bwMode="auto">
          <a:xfrm>
            <a:off x="7858125" y="3786188"/>
            <a:ext cx="428625" cy="42862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cyprus_ma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404946"/>
            <a:ext cx="3619500" cy="3238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85750" y="1085850"/>
            <a:ext cx="828675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9pPr>
          </a:lstStyle>
          <a:p>
            <a:pPr eaLnBrk="1" hangingPunct="1"/>
            <a:r>
              <a:rPr lang="en-US" sz="2500" b="1">
                <a:latin typeface="Arial" charset="0"/>
              </a:rPr>
              <a:t>35.914 a.C. – Adão e Eva;</a:t>
            </a:r>
          </a:p>
          <a:p>
            <a:pPr eaLnBrk="1" hangingPunct="1"/>
            <a:endParaRPr lang="en-US" sz="2500" b="1">
              <a:latin typeface="Arial" charset="0"/>
            </a:endParaRPr>
          </a:p>
          <a:p>
            <a:pPr eaLnBrk="1" hangingPunct="1">
              <a:buFont typeface="Symbol" pitchFamily="18" charset="2"/>
              <a:buChar char="¨"/>
            </a:pPr>
            <a:r>
              <a:rPr lang="en-US" sz="2200" b="1">
                <a:latin typeface="Arial" charset="0"/>
              </a:rPr>
              <a:t>A escolha da península;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200" b="1">
                <a:latin typeface="Arial" charset="0"/>
                <a:sym typeface="Symbol" pitchFamily="18" charset="2"/>
              </a:rPr>
              <a:t>3 mil voluntários</a:t>
            </a:r>
            <a:r>
              <a:rPr lang="en-US" sz="2200" b="1">
                <a:latin typeface="Arial" charset="0"/>
              </a:rPr>
              <a:t>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200" b="1">
                <a:latin typeface="Arial" charset="0"/>
                <a:sym typeface="Symbol" pitchFamily="18" charset="2"/>
              </a:rPr>
              <a:t>Muro de proteção;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200" b="1">
                <a:latin typeface="Arial" charset="0"/>
                <a:sym typeface="Symbol" pitchFamily="18" charset="2"/>
              </a:rPr>
              <a:t>O zoológico do Éden;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200" b="1">
                <a:latin typeface="Arial" charset="0"/>
                <a:sym typeface="Symbol" pitchFamily="18" charset="2"/>
              </a:rPr>
              <a:t>Inspeção e catalogação;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200" b="1">
                <a:latin typeface="Arial" charset="0"/>
                <a:sym typeface="Symbol" pitchFamily="18" charset="2"/>
              </a:rPr>
              <a:t>As 7 leis do jardim;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200" b="1">
                <a:latin typeface="Arial" charset="0"/>
                <a:sym typeface="Symbol" pitchFamily="18" charset="2"/>
              </a:rPr>
              <a:t>As 2 escolas;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200" b="1">
                <a:latin typeface="Arial" charset="0"/>
                <a:sym typeface="Symbol" pitchFamily="18" charset="2"/>
              </a:rPr>
              <a:t>A árvore da vida</a:t>
            </a:r>
            <a:r>
              <a:rPr lang="en-US" sz="2200" b="1">
                <a:latin typeface="Arial" charset="0"/>
              </a:rPr>
              <a:t>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200" b="1">
                <a:latin typeface="Arial" charset="0"/>
                <a:sym typeface="Symbol" pitchFamily="18" charset="2"/>
              </a:rPr>
              <a:t>Centros comerciais e sociais;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200" b="1">
                <a:latin typeface="Arial" charset="0"/>
                <a:sym typeface="Symbol" pitchFamily="18" charset="2"/>
              </a:rPr>
              <a:t>O Templo do Pai Universal;</a:t>
            </a:r>
          </a:p>
          <a:p>
            <a:pPr eaLnBrk="1" hangingPunct="1"/>
            <a:r>
              <a:rPr lang="en-US" sz="2200" b="1">
                <a:latin typeface="Arial" charset="0"/>
                <a:sym typeface="Symbol" pitchFamily="18" charset="2"/>
              </a:rPr>
              <a:t>		</a:t>
            </a:r>
            <a:r>
              <a:rPr lang="en-US" sz="2200" b="1">
                <a:latin typeface="Arial" charset="0"/>
              </a:rPr>
              <a:t>				</a:t>
            </a:r>
          </a:p>
          <a:p>
            <a:pPr eaLnBrk="1" hangingPunct="1"/>
            <a:r>
              <a:rPr lang="en-US" sz="2500" b="1">
                <a:latin typeface="Arial" charset="0"/>
              </a:rPr>
              <a:t>117 anos depois o casal falha;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95276" y="201613"/>
            <a:ext cx="856300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BR" sz="3500" b="1" kern="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</a:rPr>
              <a:t>Adão e Eva e o Jardim do Éden</a:t>
            </a:r>
          </a:p>
        </p:txBody>
      </p:sp>
      <p:sp>
        <p:nvSpPr>
          <p:cNvPr id="6149" name="Elipse 9"/>
          <p:cNvSpPr>
            <a:spLocks noChangeArrowheads="1"/>
          </p:cNvSpPr>
          <p:nvPr/>
        </p:nvSpPr>
        <p:spPr bwMode="auto">
          <a:xfrm>
            <a:off x="7143750" y="2493963"/>
            <a:ext cx="714375" cy="649287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6150" name="CaixaDeTexto 10"/>
          <p:cNvSpPr txBox="1">
            <a:spLocks noChangeArrowheads="1"/>
          </p:cNvSpPr>
          <p:nvPr/>
        </p:nvSpPr>
        <p:spPr bwMode="auto">
          <a:xfrm>
            <a:off x="6429375" y="5087938"/>
            <a:ext cx="1916113" cy="646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1800" b="1">
                <a:latin typeface="Arial" charset="0"/>
                <a:cs typeface="Arial" charset="0"/>
              </a:rPr>
              <a:t>O primeiro</a:t>
            </a:r>
          </a:p>
          <a:p>
            <a:pPr algn="ctr" eaLnBrk="1" hangingPunct="1"/>
            <a:r>
              <a:rPr lang="en-US" sz="1800" b="1">
                <a:latin typeface="Arial" charset="0"/>
                <a:cs typeface="Arial" charset="0"/>
              </a:rPr>
              <a:t>Jardim do Éden</a:t>
            </a:r>
            <a:endParaRPr lang="pt-BR" sz="1800" b="1">
              <a:latin typeface="Arial" charset="0"/>
              <a:cs typeface="Arial" charset="0"/>
            </a:endParaRPr>
          </a:p>
        </p:txBody>
      </p:sp>
      <p:cxnSp>
        <p:nvCxnSpPr>
          <p:cNvPr id="6151" name="Conector de seta reta 12"/>
          <p:cNvCxnSpPr>
            <a:cxnSpLocks noChangeShapeType="1"/>
            <a:stCxn id="6149" idx="4"/>
            <a:endCxn id="6150" idx="0"/>
          </p:cNvCxnSpPr>
          <p:nvPr/>
        </p:nvCxnSpPr>
        <p:spPr bwMode="auto">
          <a:xfrm rot="5400000">
            <a:off x="6471444" y="4058444"/>
            <a:ext cx="1944688" cy="11430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285750" y="1085850"/>
            <a:ext cx="828675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9pPr>
          </a:lstStyle>
          <a:p>
            <a:pPr eaLnBrk="1" hangingPunct="1"/>
            <a:r>
              <a:rPr lang="en-US" sz="2500" b="1">
                <a:latin typeface="Arial" charset="0"/>
              </a:rPr>
              <a:t>1.980 a.C. – Maquiventa Melquisedeque;</a:t>
            </a:r>
          </a:p>
          <a:p>
            <a:pPr eaLnBrk="1" hangingPunct="1"/>
            <a:endParaRPr lang="en-US" sz="1000" b="1">
              <a:latin typeface="Arial" charset="0"/>
            </a:endParaRPr>
          </a:p>
          <a:p>
            <a:pPr eaLnBrk="1" hangingPunct="1">
              <a:buFont typeface="Symbol" pitchFamily="18" charset="2"/>
              <a:buChar char="¨"/>
            </a:pPr>
            <a:r>
              <a:rPr lang="en-US" sz="2100" b="1">
                <a:latin typeface="Arial" charset="0"/>
              </a:rPr>
              <a:t>A Ordem Melquisedeque;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100" b="1">
                <a:latin typeface="Arial" charset="0"/>
              </a:rPr>
              <a:t>Instrutores do universo;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100" b="1">
                <a:latin typeface="Arial" charset="0"/>
                <a:sym typeface="Symbol" pitchFamily="18" charset="2"/>
              </a:rPr>
              <a:t>Filhos emergenciais</a:t>
            </a:r>
            <a:r>
              <a:rPr lang="en-US" sz="2100" b="1">
                <a:latin typeface="Arial" charset="0"/>
              </a:rPr>
              <a:t>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100" b="1">
                <a:latin typeface="Arial" charset="0"/>
                <a:sym typeface="Symbol" pitchFamily="18" charset="2"/>
              </a:rPr>
              <a:t>Extinção da verdade;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100" b="1">
                <a:latin typeface="Arial" charset="0"/>
                <a:sym typeface="Symbol" pitchFamily="18" charset="2"/>
              </a:rPr>
              <a:t>Escolas de Salém;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100" b="1">
                <a:latin typeface="Arial" charset="0"/>
                <a:sym typeface="Symbol" pitchFamily="18" charset="2"/>
              </a:rPr>
              <a:t>Formou líderes;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100" b="1">
                <a:latin typeface="Arial" charset="0"/>
                <a:sym typeface="Symbol" pitchFamily="18" charset="2"/>
              </a:rPr>
              <a:t>Enviou mensageiros;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100" b="1">
                <a:latin typeface="Arial" charset="0"/>
                <a:sym typeface="Symbol" pitchFamily="18" charset="2"/>
              </a:rPr>
              <a:t>Os 7 mandamentos: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100" b="1">
                <a:latin typeface="Arial" charset="0"/>
                <a:sym typeface="Symbol" pitchFamily="18" charset="2"/>
              </a:rPr>
              <a:t>Ficou 95 anos na Terra;</a:t>
            </a:r>
            <a:endParaRPr lang="en-US" sz="2100" b="1">
              <a:latin typeface="Arial" charset="0"/>
            </a:endParaRPr>
          </a:p>
          <a:p>
            <a:pPr eaLnBrk="1" hangingPunct="1">
              <a:buFont typeface="Symbol" pitchFamily="18" charset="2"/>
              <a:buChar char="¨"/>
            </a:pPr>
            <a:r>
              <a:rPr lang="en-US" sz="2100" b="1">
                <a:latin typeface="Arial" charset="0"/>
                <a:sym typeface="Symbol" pitchFamily="18" charset="2"/>
              </a:rPr>
              <a:t>Rei de Salém;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100" b="1">
                <a:latin typeface="Arial" charset="0"/>
                <a:sym typeface="Symbol" pitchFamily="18" charset="2"/>
              </a:rPr>
              <a:t>Sacerdote de El Elyon;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100" b="1">
                <a:latin typeface="Arial" charset="0"/>
                <a:sym typeface="Symbol" pitchFamily="18" charset="2"/>
              </a:rPr>
              <a:t>Abraão tornou-se seu discípulo;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100" b="1">
                <a:latin typeface="Arial" charset="0"/>
                <a:sym typeface="Symbol" pitchFamily="18" charset="2"/>
              </a:rPr>
              <a:t>Instituiu o sacramento do pão e vinho;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100" b="1">
                <a:latin typeface="Arial" charset="0"/>
                <a:sym typeface="Symbol" pitchFamily="18" charset="2"/>
              </a:rPr>
              <a:t>Resgatou o conceito do Deus Único;</a:t>
            </a:r>
            <a:endParaRPr lang="en-US" sz="1000" b="1">
              <a:latin typeface="Arial" charset="0"/>
              <a:sym typeface="Symbol" pitchFamily="18" charset="2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95276" y="201613"/>
            <a:ext cx="856300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BR" sz="3500" b="1" kern="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</a:rPr>
              <a:t>Melquisedeque de </a:t>
            </a:r>
            <a:r>
              <a:rPr lang="pt-BR" sz="3500" b="1" kern="0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</a:rPr>
              <a:t>Salém</a:t>
            </a:r>
            <a:endParaRPr lang="pt-BR" sz="3500" b="1" kern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ea typeface="+mj-ea"/>
            </a:endParaRPr>
          </a:p>
        </p:txBody>
      </p:sp>
      <p:pic>
        <p:nvPicPr>
          <p:cNvPr id="12" name="Imagem 11" descr="mapa_mesopotamia_copiar_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2994" y="2000240"/>
            <a:ext cx="3942409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173" name="CaixaDeTexto 14"/>
          <p:cNvSpPr txBox="1">
            <a:spLocks noChangeArrowheads="1"/>
          </p:cNvSpPr>
          <p:nvPr/>
        </p:nvSpPr>
        <p:spPr bwMode="auto">
          <a:xfrm>
            <a:off x="6858000" y="5072063"/>
            <a:ext cx="1793875" cy="646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1800" b="1">
                <a:latin typeface="Arial" charset="0"/>
                <a:cs typeface="Arial" charset="0"/>
              </a:rPr>
              <a:t>Jebus + Salém</a:t>
            </a:r>
          </a:p>
          <a:p>
            <a:pPr algn="ctr" eaLnBrk="1" hangingPunct="1"/>
            <a:r>
              <a:rPr lang="en-US" sz="1800" b="1">
                <a:latin typeface="Arial" charset="0"/>
                <a:cs typeface="Arial" charset="0"/>
              </a:rPr>
              <a:t>Jerusalém</a:t>
            </a:r>
            <a:endParaRPr lang="pt-BR" sz="1800" b="1">
              <a:latin typeface="Arial" charset="0"/>
              <a:cs typeface="Arial" charset="0"/>
            </a:endParaRPr>
          </a:p>
        </p:txBody>
      </p:sp>
      <p:sp>
        <p:nvSpPr>
          <p:cNvPr id="7174" name="Elipse 21"/>
          <p:cNvSpPr>
            <a:spLocks noChangeArrowheads="1"/>
          </p:cNvSpPr>
          <p:nvPr/>
        </p:nvSpPr>
        <p:spPr bwMode="auto">
          <a:xfrm>
            <a:off x="5715000" y="3786188"/>
            <a:ext cx="285750" cy="28575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cxnSp>
        <p:nvCxnSpPr>
          <p:cNvPr id="7175" name="Conector de seta reta 23"/>
          <p:cNvCxnSpPr>
            <a:cxnSpLocks noChangeShapeType="1"/>
            <a:stCxn id="7174" idx="5"/>
            <a:endCxn id="7173" idx="0"/>
          </p:cNvCxnSpPr>
          <p:nvPr/>
        </p:nvCxnSpPr>
        <p:spPr bwMode="auto">
          <a:xfrm rot="16200000" flipH="1">
            <a:off x="6336507" y="3653631"/>
            <a:ext cx="1041400" cy="1795463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285750" y="1085850"/>
            <a:ext cx="828675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9pPr>
          </a:lstStyle>
          <a:p>
            <a:pPr eaLnBrk="1" hangingPunct="1"/>
            <a:r>
              <a:rPr lang="en-US" sz="2500" b="1">
                <a:latin typeface="Arial" charset="0"/>
              </a:rPr>
              <a:t>7 a.C. – Joshua ben Joseph;</a:t>
            </a:r>
          </a:p>
          <a:p>
            <a:pPr eaLnBrk="1" hangingPunct="1"/>
            <a:endParaRPr lang="en-US" sz="1000" b="1">
              <a:latin typeface="Arial" charset="0"/>
            </a:endParaRPr>
          </a:p>
          <a:p>
            <a:pPr eaLnBrk="1" hangingPunct="1">
              <a:buFont typeface="Symbol" pitchFamily="18" charset="2"/>
              <a:buChar char="¨"/>
            </a:pPr>
            <a:r>
              <a:rPr lang="en-US" sz="2100" b="1">
                <a:latin typeface="Arial" charset="0"/>
              </a:rPr>
              <a:t>Ao meio-dia do dia 21/Agosto;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100" b="1">
                <a:latin typeface="Arial" charset="0"/>
              </a:rPr>
              <a:t>O Criador do universo;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100" b="1">
                <a:latin typeface="Arial" charset="0"/>
                <a:sym typeface="Symbol" pitchFamily="18" charset="2"/>
              </a:rPr>
              <a:t>Realizando a sétima efusão</a:t>
            </a:r>
            <a:r>
              <a:rPr lang="en-US" sz="2100" b="1">
                <a:latin typeface="Arial" charset="0"/>
              </a:rPr>
              <a:t>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100" b="1">
                <a:latin typeface="Arial" charset="0"/>
                <a:sym typeface="Symbol" pitchFamily="18" charset="2"/>
              </a:rPr>
              <a:t>Escolheu 12 apóstolos;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100" b="1">
                <a:latin typeface="Arial" charset="0"/>
                <a:sym typeface="Symbol" pitchFamily="18" charset="2"/>
              </a:rPr>
              <a:t>Treinou 70 discípulos;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100" b="1">
                <a:latin typeface="Arial" charset="0"/>
                <a:sym typeface="Symbol" pitchFamily="18" charset="2"/>
              </a:rPr>
              <a:t>Formou o grupo das 12 mulheres;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100" b="1">
                <a:latin typeface="Arial" charset="0"/>
                <a:sym typeface="Symbol" pitchFamily="18" charset="2"/>
              </a:rPr>
              <a:t>Escola de evangelistas;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100" b="1">
                <a:latin typeface="Arial" charset="0"/>
                <a:sym typeface="Symbol" pitchFamily="18" charset="2"/>
              </a:rPr>
              <a:t>Hospital de Betsaida;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100" b="1">
                <a:latin typeface="Arial" charset="0"/>
                <a:sym typeface="Symbol" pitchFamily="18" charset="2"/>
              </a:rPr>
              <a:t>Três campanhas de pregação;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100" b="1">
                <a:latin typeface="Arial" charset="0"/>
                <a:sym typeface="Symbol" pitchFamily="18" charset="2"/>
              </a:rPr>
              <a:t>Três anos de pregação;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100" b="1">
                <a:latin typeface="Arial" charset="0"/>
                <a:sym typeface="Symbol" pitchFamily="18" charset="2"/>
              </a:rPr>
              <a:t>Morreu jovem, aos 36 anos;</a:t>
            </a:r>
            <a:endParaRPr lang="en-US" sz="2100" b="1">
              <a:latin typeface="Arial" charset="0"/>
            </a:endParaRPr>
          </a:p>
          <a:p>
            <a:pPr eaLnBrk="1" hangingPunct="1">
              <a:buFont typeface="Symbol" pitchFamily="18" charset="2"/>
              <a:buChar char="¨"/>
            </a:pPr>
            <a:r>
              <a:rPr lang="en-US" sz="2100" b="1">
                <a:latin typeface="Arial" charset="0"/>
                <a:sym typeface="Symbol" pitchFamily="18" charset="2"/>
              </a:rPr>
              <a:t>Ressuscitou ao teceiro dia;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100" b="1">
                <a:latin typeface="Arial" charset="0"/>
                <a:sym typeface="Symbol" pitchFamily="18" charset="2"/>
              </a:rPr>
              <a:t>Fez 19 aparições após a morte;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100" b="1">
                <a:latin typeface="Arial" charset="0"/>
                <a:sym typeface="Symbol" pitchFamily="18" charset="2"/>
              </a:rPr>
              <a:t>Sua mensagem transformou o mundo;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95276" y="201613"/>
            <a:ext cx="856300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BR" sz="3500" b="1" kern="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</a:rPr>
              <a:t>Jesus de Nazaré</a:t>
            </a:r>
          </a:p>
        </p:txBody>
      </p:sp>
      <p:pic>
        <p:nvPicPr>
          <p:cNvPr id="9" name="Imagem 8" descr="Jesus ensinand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701" y="1500174"/>
            <a:ext cx="2868389" cy="4048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285750" y="1085850"/>
            <a:ext cx="828675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9pPr>
          </a:lstStyle>
          <a:p>
            <a:pPr eaLnBrk="1" hangingPunct="1"/>
            <a:r>
              <a:rPr lang="en-US" sz="2500" b="1">
                <a:latin typeface="Arial" charset="0"/>
              </a:rPr>
              <a:t>A quinta revelação época:</a:t>
            </a:r>
          </a:p>
          <a:p>
            <a:pPr eaLnBrk="1" hangingPunct="1"/>
            <a:endParaRPr lang="en-US" sz="1000" b="1">
              <a:latin typeface="Arial" charset="0"/>
            </a:endParaRPr>
          </a:p>
          <a:p>
            <a:pPr eaLnBrk="1" hangingPunct="1">
              <a:buFont typeface="Symbol" pitchFamily="18" charset="2"/>
              <a:buChar char="¨"/>
            </a:pPr>
            <a:r>
              <a:rPr lang="en-US" sz="2100" b="1">
                <a:latin typeface="Arial" charset="0"/>
              </a:rPr>
              <a:t>Urântia: o nome de nosso mundo;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100" b="1">
                <a:latin typeface="Arial" charset="0"/>
              </a:rPr>
              <a:t>E o verbo se fez livro;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100" b="1">
                <a:latin typeface="Arial" charset="0"/>
                <a:sym typeface="Symbol" pitchFamily="18" charset="2"/>
              </a:rPr>
              <a:t>Atualizar os conceitos</a:t>
            </a:r>
            <a:r>
              <a:rPr lang="en-US" sz="2100" b="1">
                <a:latin typeface="Arial" charset="0"/>
              </a:rPr>
              <a:t>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100" b="1">
                <a:latin typeface="Arial" charset="0"/>
              </a:rPr>
              <a:t>Expandir a consciência; e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100" b="1">
                <a:latin typeface="Arial" charset="0"/>
              </a:rPr>
              <a:t>Elevar a percepção espiritual;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100" b="1">
                <a:latin typeface="Arial" charset="0"/>
                <a:sym typeface="Symbol" pitchFamily="18" charset="2"/>
              </a:rPr>
              <a:t>Autores suprahumanos;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100" b="1">
                <a:latin typeface="Arial" charset="0"/>
                <a:sym typeface="Symbol" pitchFamily="18" charset="2"/>
              </a:rPr>
              <a:t>Sem participação humana;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100" b="1">
                <a:latin typeface="Arial" charset="0"/>
                <a:sym typeface="Symbol" pitchFamily="18" charset="2"/>
              </a:rPr>
              <a:t>Entre os anos de 1911 a 1934;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100" b="1">
                <a:latin typeface="Arial" charset="0"/>
                <a:sym typeface="Symbol" pitchFamily="18" charset="2"/>
              </a:rPr>
              <a:t>Foi impresso somente em 1955;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100" b="1">
                <a:latin typeface="Arial" charset="0"/>
                <a:sym typeface="Symbol" pitchFamily="18" charset="2"/>
              </a:rPr>
              <a:t>Atualmente em 12 idiomas;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100" b="1">
                <a:latin typeface="Arial" charset="0"/>
                <a:sym typeface="Symbol" pitchFamily="18" charset="2"/>
              </a:rPr>
              <a:t>A verdade para os próximos mil anos;</a:t>
            </a:r>
          </a:p>
          <a:p>
            <a:pPr eaLnBrk="1" hangingPunct="1">
              <a:buFont typeface="Symbol" pitchFamily="18" charset="2"/>
              <a:buChar char="¨"/>
            </a:pPr>
            <a:r>
              <a:rPr lang="en-US" sz="2100" b="1">
                <a:latin typeface="Arial" charset="0"/>
                <a:sym typeface="Symbol" pitchFamily="18" charset="2"/>
              </a:rPr>
              <a:t>Julgue-o pelo conteúdo;</a:t>
            </a:r>
          </a:p>
          <a:p>
            <a:pPr eaLnBrk="1" hangingPunct="1">
              <a:buFont typeface="Symbol" pitchFamily="18" charset="2"/>
              <a:buChar char="¨"/>
            </a:pPr>
            <a:endParaRPr lang="en-US" sz="2100" b="1">
              <a:latin typeface="Arial" charset="0"/>
              <a:sym typeface="Symbol" pitchFamily="18" charset="2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95276" y="201613"/>
            <a:ext cx="856300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BR" sz="3500" b="1" kern="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</a:rPr>
              <a:t>O Livro de Urântia</a:t>
            </a:r>
          </a:p>
        </p:txBody>
      </p:sp>
      <p:pic>
        <p:nvPicPr>
          <p:cNvPr id="9" name="Imagem 8" descr="livr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3298" y="928671"/>
            <a:ext cx="3153544" cy="49292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285750" y="1066800"/>
            <a:ext cx="81788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1pPr>
            <a:lvl2pPr marL="1066800" indent="-609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9pPr>
          </a:lstStyle>
          <a:p>
            <a:pPr eaLnBrk="1" hangingPunct="1"/>
            <a:r>
              <a:rPr lang="pt-BR" sz="2200" b="1">
                <a:latin typeface="Arial" charset="0"/>
              </a:rPr>
              <a:t>PARTE 1: O UNIVERSO CENTRAL E OS SUPERUNIVERSOS</a:t>
            </a:r>
          </a:p>
          <a:p>
            <a:pPr eaLnBrk="1" hangingPunct="1"/>
            <a:endParaRPr lang="pt-BR" sz="1000" b="1">
              <a:latin typeface="Arial" charset="0"/>
            </a:endParaRPr>
          </a:p>
          <a:p>
            <a:pPr lvl="1" eaLnBrk="1" hangingPunct="1"/>
            <a:r>
              <a:rPr lang="en-US" sz="2200" b="1">
                <a:latin typeface="Arial" charset="0"/>
              </a:rPr>
              <a:t>1 a 10……	A Trindade</a:t>
            </a:r>
          </a:p>
          <a:p>
            <a:pPr lvl="1" eaLnBrk="1" hangingPunct="1"/>
            <a:r>
              <a:rPr lang="en-US" sz="2200" b="1">
                <a:latin typeface="Arial" charset="0"/>
              </a:rPr>
              <a:t>11 a 15…..	Cosmologia: O Paraíso e os Universos</a:t>
            </a:r>
          </a:p>
          <a:p>
            <a:pPr lvl="1" eaLnBrk="1" hangingPunct="1"/>
            <a:r>
              <a:rPr lang="en-US" sz="2200" b="1">
                <a:latin typeface="Arial" charset="0"/>
              </a:rPr>
              <a:t>16 a 31…..	Personalidades do Grande Universo</a:t>
            </a:r>
            <a:endParaRPr lang="pt-BR" sz="2200" b="1">
              <a:latin typeface="Arial" charset="0"/>
            </a:endParaRPr>
          </a:p>
          <a:p>
            <a:pPr eaLnBrk="1" hangingPunct="1"/>
            <a:endParaRPr lang="en-US" sz="2200" b="1">
              <a:latin typeface="Arial" charset="0"/>
            </a:endParaRPr>
          </a:p>
          <a:p>
            <a:pPr eaLnBrk="1" hangingPunct="1"/>
            <a:r>
              <a:rPr lang="pt-BR" sz="2200" b="1">
                <a:latin typeface="Arial" charset="0"/>
              </a:rPr>
              <a:t>PARTE 2: O UNIVERSO LOCAL</a:t>
            </a:r>
          </a:p>
          <a:p>
            <a:pPr eaLnBrk="1" hangingPunct="1"/>
            <a:endParaRPr lang="pt-BR" sz="1000" b="1">
              <a:latin typeface="Arial" charset="0"/>
            </a:endParaRPr>
          </a:p>
          <a:p>
            <a:pPr lvl="1" eaLnBrk="1" hangingPunct="1"/>
            <a:r>
              <a:rPr lang="en-US" sz="2200" b="1">
                <a:latin typeface="Arial" charset="0"/>
              </a:rPr>
              <a:t>32 e 33…..	Evolução e Administração do Universo Local</a:t>
            </a:r>
          </a:p>
          <a:p>
            <a:pPr lvl="1" eaLnBrk="1" hangingPunct="1"/>
            <a:r>
              <a:rPr lang="en-US" sz="2200" b="1">
                <a:latin typeface="Arial" charset="0"/>
              </a:rPr>
              <a:t>34 a 40…..	Personalidades do Universo Local</a:t>
            </a:r>
          </a:p>
          <a:p>
            <a:pPr lvl="1" eaLnBrk="1" hangingPunct="1"/>
            <a:r>
              <a:rPr lang="en-US" sz="2200" b="1">
                <a:latin typeface="Arial" charset="0"/>
              </a:rPr>
              <a:t>41 a 44…..	Aspectos físicos do Universo Local</a:t>
            </a:r>
          </a:p>
          <a:p>
            <a:pPr lvl="1" eaLnBrk="1" hangingPunct="1"/>
            <a:r>
              <a:rPr lang="en-US" sz="2200" b="1">
                <a:latin typeface="Arial" charset="0"/>
              </a:rPr>
              <a:t>45 a 48…..	A vida após a morte</a:t>
            </a:r>
          </a:p>
          <a:p>
            <a:pPr lvl="1" eaLnBrk="1" hangingPunct="1"/>
            <a:r>
              <a:rPr lang="en-US" sz="2200" b="1">
                <a:latin typeface="Arial" charset="0"/>
              </a:rPr>
              <a:t>49 a 52…..	Outros mundos habitados</a:t>
            </a:r>
          </a:p>
          <a:p>
            <a:pPr lvl="1" eaLnBrk="1" hangingPunct="1"/>
            <a:r>
              <a:rPr lang="en-US" sz="2200" b="1">
                <a:latin typeface="Arial" charset="0"/>
              </a:rPr>
              <a:t>53 e 54…..	A rebelião de Lúcifer</a:t>
            </a:r>
          </a:p>
          <a:p>
            <a:pPr lvl="1" eaLnBrk="1" hangingPunct="1"/>
            <a:r>
              <a:rPr lang="en-US" sz="2200" b="1">
                <a:latin typeface="Arial" charset="0"/>
              </a:rPr>
              <a:t>55 e 56…..	As Esferas de Luz e Vida</a:t>
            </a:r>
            <a:endParaRPr lang="pt-BR" sz="2200" b="1">
              <a:latin typeface="Arial" charset="0"/>
            </a:endParaRPr>
          </a:p>
          <a:p>
            <a:pPr eaLnBrk="1" hangingPunct="1"/>
            <a:endParaRPr lang="pt-BR" sz="2200" b="1">
              <a:latin typeface="Arial" charset="0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295276" y="201613"/>
            <a:ext cx="856300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BR" sz="3500" b="1" kern="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</a:rPr>
              <a:t>O Conteúdo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142875" y="914400"/>
            <a:ext cx="8701088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1pPr>
            <a:lvl2pPr marL="1066800" indent="-609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Times New Roman" charset="0"/>
              </a:defRPr>
            </a:lvl9pPr>
          </a:lstStyle>
          <a:p>
            <a:pPr eaLnBrk="1" hangingPunct="1"/>
            <a:r>
              <a:rPr lang="pt-BR" sz="2200" b="1">
                <a:latin typeface="Arial" charset="0"/>
              </a:rPr>
              <a:t>PARTE 3: A HISTÓRIA DE URÂNTIA</a:t>
            </a:r>
          </a:p>
          <a:p>
            <a:pPr eaLnBrk="1" hangingPunct="1"/>
            <a:endParaRPr lang="pt-BR" sz="1000" b="1">
              <a:latin typeface="Arial" charset="0"/>
            </a:endParaRPr>
          </a:p>
          <a:p>
            <a:pPr lvl="1" eaLnBrk="1" hangingPunct="1"/>
            <a:r>
              <a:rPr lang="en-US" sz="2000" b="1">
                <a:latin typeface="Arial" charset="0"/>
              </a:rPr>
              <a:t>57 a 61……	Criação e Evolução</a:t>
            </a:r>
          </a:p>
          <a:p>
            <a:pPr lvl="1" eaLnBrk="1" hangingPunct="1"/>
            <a:r>
              <a:rPr lang="en-US" sz="2000" b="1">
                <a:latin typeface="Arial" charset="0"/>
              </a:rPr>
              <a:t>62 a 65……	A história das raças humanas</a:t>
            </a:r>
          </a:p>
          <a:p>
            <a:pPr lvl="1" eaLnBrk="1" hangingPunct="1"/>
            <a:r>
              <a:rPr lang="en-US" sz="2000" b="1">
                <a:latin typeface="Arial" charset="0"/>
              </a:rPr>
              <a:t>66 e 67……	O Príncipe Planetário</a:t>
            </a:r>
          </a:p>
          <a:p>
            <a:pPr lvl="1" eaLnBrk="1" hangingPunct="1"/>
            <a:r>
              <a:rPr lang="en-US" sz="2000" b="1">
                <a:latin typeface="Arial" charset="0"/>
              </a:rPr>
              <a:t>68 a 72……	A história da civilização</a:t>
            </a:r>
          </a:p>
          <a:p>
            <a:pPr lvl="1" eaLnBrk="1" hangingPunct="1"/>
            <a:r>
              <a:rPr lang="en-US" sz="2000" b="1">
                <a:latin typeface="Arial" charset="0"/>
              </a:rPr>
              <a:t>73 a 76……	Adão e Eva e o Jardim do Éden</a:t>
            </a:r>
          </a:p>
          <a:p>
            <a:pPr lvl="1" eaLnBrk="1" hangingPunct="1"/>
            <a:r>
              <a:rPr lang="en-US" sz="2000" b="1">
                <a:latin typeface="Arial" charset="0"/>
              </a:rPr>
              <a:t>77………....	As criaturas intermediárias</a:t>
            </a:r>
          </a:p>
          <a:p>
            <a:pPr lvl="1" eaLnBrk="1" hangingPunct="1"/>
            <a:r>
              <a:rPr lang="en-US" sz="2000" b="1">
                <a:latin typeface="Arial" charset="0"/>
              </a:rPr>
              <a:t>78 a 84……	O desenvolvimento humano</a:t>
            </a:r>
          </a:p>
          <a:p>
            <a:pPr lvl="1" eaLnBrk="1" hangingPunct="1"/>
            <a:r>
              <a:rPr lang="en-US" sz="2000" b="1">
                <a:latin typeface="Arial" charset="0"/>
              </a:rPr>
              <a:t>85 a 92……	A história das religiões</a:t>
            </a:r>
          </a:p>
          <a:p>
            <a:pPr lvl="1" eaLnBrk="1" hangingPunct="1"/>
            <a:r>
              <a:rPr lang="en-US" sz="2000" b="1">
                <a:latin typeface="Arial" charset="0"/>
              </a:rPr>
              <a:t>93 a 98……	Melquisedeque de Salém</a:t>
            </a:r>
          </a:p>
          <a:p>
            <a:pPr lvl="1" eaLnBrk="1" hangingPunct="1"/>
            <a:r>
              <a:rPr lang="en-US" sz="2000" b="1">
                <a:latin typeface="Arial" charset="0"/>
              </a:rPr>
              <a:t>99 a 106…..O desenvolvimento da religião</a:t>
            </a:r>
          </a:p>
          <a:p>
            <a:pPr lvl="1" eaLnBrk="1" hangingPunct="1"/>
            <a:r>
              <a:rPr lang="en-US" sz="2000" b="1">
                <a:latin typeface="Arial" charset="0"/>
              </a:rPr>
              <a:t>107 a 112…	O Ajustador do Pensamento e a sobrevivência da alma</a:t>
            </a:r>
          </a:p>
          <a:p>
            <a:pPr lvl="1" eaLnBrk="1" hangingPunct="1"/>
            <a:r>
              <a:rPr lang="en-US" sz="2000" b="1">
                <a:latin typeface="Arial" charset="0"/>
              </a:rPr>
              <a:t>113 a 118…	A atuação divina nos universos do espaço-tempo</a:t>
            </a:r>
          </a:p>
          <a:p>
            <a:pPr lvl="1" eaLnBrk="1" hangingPunct="1"/>
            <a:r>
              <a:rPr lang="en-US" sz="2000" b="1">
                <a:latin typeface="Arial" charset="0"/>
              </a:rPr>
              <a:t>119………..	O Filho Criador do universo</a:t>
            </a:r>
            <a:endParaRPr lang="pt-BR" sz="2000" b="1">
              <a:latin typeface="Arial" charset="0"/>
            </a:endParaRPr>
          </a:p>
          <a:p>
            <a:pPr eaLnBrk="1" hangingPunct="1"/>
            <a:endParaRPr lang="en-US" sz="1000" b="1">
              <a:latin typeface="Arial" charset="0"/>
            </a:endParaRPr>
          </a:p>
          <a:p>
            <a:pPr eaLnBrk="1" hangingPunct="1"/>
            <a:r>
              <a:rPr lang="pt-BR" sz="2200" b="1">
                <a:latin typeface="Arial" charset="0"/>
              </a:rPr>
              <a:t>PARTE 4: A VIDA E OS ENSINAMENTOS DE JESUS</a:t>
            </a:r>
          </a:p>
          <a:p>
            <a:pPr lvl="1" eaLnBrk="1" hangingPunct="1"/>
            <a:r>
              <a:rPr lang="en-US" sz="2000" b="1">
                <a:latin typeface="Arial" charset="0"/>
              </a:rPr>
              <a:t>120 a 196...	A vida e os ensinamentos de Jesus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295276" y="201613"/>
            <a:ext cx="856300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BR" sz="3500" b="1" kern="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</a:rPr>
              <a:t>O Conteúdo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rtz">
  <a:themeElements>
    <a:clrScheme name="Quartz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Quartz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charset="0"/>
          </a:defRPr>
        </a:defPPr>
      </a:lstStyle>
    </a:lnDef>
  </a:objectDefaults>
  <a:extraClrSchemeLst>
    <a:extraClrScheme>
      <a:clrScheme name="Quartz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rtz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rtz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rtz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rtz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rtz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apresentação\Quartz.pot</Template>
  <TotalTime>3455</TotalTime>
  <Words>489</Words>
  <Application>Microsoft Office PowerPoint</Application>
  <PresentationFormat>Apresentação na tela (4:3)</PresentationFormat>
  <Paragraphs>156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Verdana</vt:lpstr>
      <vt:lpstr>Times New Roman</vt:lpstr>
      <vt:lpstr>Arial</vt:lpstr>
      <vt:lpstr>Wingdings</vt:lpstr>
      <vt:lpstr>Symbol</vt:lpstr>
      <vt:lpstr>Quartz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Agradecimento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Vida Após a Morte Segundo o Livro de Urantia</dc:title>
  <dc:creator>Nemias F. Mól</dc:creator>
  <cp:lastModifiedBy>casa</cp:lastModifiedBy>
  <cp:revision>232</cp:revision>
  <dcterms:created xsi:type="dcterms:W3CDTF">2004-07-03T14:12:13Z</dcterms:created>
  <dcterms:modified xsi:type="dcterms:W3CDTF">2013-04-21T16:20:02Z</dcterms:modified>
</cp:coreProperties>
</file>