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86" r:id="rId2"/>
    <p:sldId id="308" r:id="rId3"/>
    <p:sldId id="309" r:id="rId4"/>
    <p:sldId id="318" r:id="rId5"/>
    <p:sldId id="317" r:id="rId6"/>
    <p:sldId id="320" r:id="rId7"/>
    <p:sldId id="319" r:id="rId8"/>
    <p:sldId id="321" r:id="rId9"/>
    <p:sldId id="310" r:id="rId10"/>
    <p:sldId id="289" r:id="rId11"/>
    <p:sldId id="327" r:id="rId12"/>
    <p:sldId id="328" r:id="rId13"/>
    <p:sldId id="329" r:id="rId14"/>
    <p:sldId id="326" r:id="rId15"/>
    <p:sldId id="323" r:id="rId16"/>
    <p:sldId id="324" r:id="rId17"/>
    <p:sldId id="325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3" r:id="rId31"/>
    <p:sldId id="342" r:id="rId32"/>
    <p:sldId id="316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FF99"/>
    <a:srgbClr val="FF0066"/>
    <a:srgbClr val="CC3300"/>
    <a:srgbClr val="333399"/>
    <a:srgbClr val="080808"/>
    <a:srgbClr val="11111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581" autoAdjust="0"/>
  </p:normalViewPr>
  <p:slideViewPr>
    <p:cSldViewPr>
      <p:cViewPr>
        <p:scale>
          <a:sx n="66" d="100"/>
          <a:sy n="66" d="100"/>
        </p:scale>
        <p:origin x="-12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08CBDB7-58D2-4CEE-A67F-EB36A42F746C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4128" name="Picture 32" descr="BTZBUL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BB54B9-FA16-43C9-B270-927343384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DFBF2-BA0E-41B2-8DB5-4DB3C371B64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29350" y="0"/>
            <a:ext cx="2076450" cy="5562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07695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E351-2090-4B4B-AFD5-B927AEA2C0E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3717-C318-4570-B48D-468FBC2A71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C78C6-4D26-4C96-8CDB-C9DD135DEEA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530C8-217B-457F-B7B4-2DA1DFF26FC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ACDB-5EF4-493E-8A60-08CE0D3BDBA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A5708-42A5-41EC-A21F-75D93A4B3A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2B91C-AC00-45D9-8811-E0E94760FF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F29B-3626-42FC-9277-FBA8E1D022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6F08-6867-4FBA-9EE0-475B12A5EC6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7724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E671E89E-F9C7-44D9-9AC1-D3FFC12849BD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urantia.com.br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8596" y="5056543"/>
            <a:ext cx="82010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pt-BR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</a:t>
            </a:r>
            <a:r>
              <a:rPr lang="pt-BR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Rebelião de Lúcifer, </a:t>
            </a:r>
          </a:p>
          <a:p>
            <a:pPr algn="ctr"/>
            <a:r>
              <a:rPr lang="pt-BR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Conforme O Livro de Urântia</a:t>
            </a:r>
            <a:endParaRPr lang="pt-BR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9850" y="6320290"/>
            <a:ext cx="893130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dirty="0" smtClean="0">
                <a:solidFill>
                  <a:schemeClr val="tx2"/>
                </a:solidFill>
                <a:latin typeface="Arial" charset="0"/>
              </a:rPr>
              <a:t>“Eras perfeito em todos os teus caminhos, desde o dia em que foste criado, até que a falta de retidão fosse encontrada em ti”  </a:t>
            </a:r>
            <a:r>
              <a:rPr lang="pt-BR" sz="1400" dirty="0" err="1" smtClean="0">
                <a:solidFill>
                  <a:schemeClr val="tx2"/>
                </a:solidFill>
                <a:latin typeface="Arial" charset="0"/>
              </a:rPr>
              <a:t>Pág</a:t>
            </a:r>
            <a:r>
              <a:rPr lang="pt-BR" sz="1400" dirty="0" smtClean="0">
                <a:solidFill>
                  <a:schemeClr val="tx2"/>
                </a:solidFill>
                <a:latin typeface="Arial" charset="0"/>
              </a:rPr>
              <a:t>  601:3</a:t>
            </a:r>
            <a:endParaRPr lang="pt-B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468313" y="0"/>
            <a:ext cx="250825" cy="2282825"/>
          </a:xfrm>
        </p:spPr>
        <p:txBody>
          <a:bodyPr/>
          <a:lstStyle/>
          <a:p>
            <a:r>
              <a:rPr lang="pt-BR"/>
              <a:t>Início</a:t>
            </a:r>
          </a:p>
        </p:txBody>
      </p:sp>
      <p:pic>
        <p:nvPicPr>
          <p:cNvPr id="9" name="Imagem 8" descr="livro_nov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736"/>
            <a:ext cx="2202346" cy="329813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queda_anj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0" y="321470"/>
            <a:ext cx="5857884" cy="439341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Cronologia histórica de Urântia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457765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6 bilhões de anos: nascimento </a:t>
            </a:r>
            <a:r>
              <a:rPr lang="pt-BR" b="1" dirty="0" smtClean="0">
                <a:latin typeface="Arial" charset="0"/>
              </a:rPr>
              <a:t>do </a:t>
            </a:r>
            <a:r>
              <a:rPr lang="pt-BR" b="1" dirty="0" smtClean="0">
                <a:latin typeface="Arial" charset="0"/>
              </a:rPr>
              <a:t>Sol;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4,5 bi: nascimento dos planetas;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1 bi: </a:t>
            </a:r>
            <a:r>
              <a:rPr lang="pt-BR" b="1" dirty="0" smtClean="0">
                <a:latin typeface="Arial" charset="0"/>
              </a:rPr>
              <a:t>Urântia é registrada em </a:t>
            </a:r>
            <a:r>
              <a:rPr lang="pt-BR" b="1" dirty="0" err="1" smtClean="0">
                <a:latin typeface="Arial" charset="0"/>
              </a:rPr>
              <a:t>Uversa</a:t>
            </a:r>
            <a:r>
              <a:rPr lang="pt-BR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550 </a:t>
            </a:r>
            <a:r>
              <a:rPr lang="pt-BR" b="1" dirty="0" smtClean="0">
                <a:latin typeface="Arial" charset="0"/>
              </a:rPr>
              <a:t>milhões de </a:t>
            </a:r>
            <a:r>
              <a:rPr lang="pt-BR" b="1" dirty="0" smtClean="0">
                <a:latin typeface="Arial" charset="0"/>
              </a:rPr>
              <a:t>anos: </a:t>
            </a:r>
            <a:r>
              <a:rPr lang="en-US" b="1" dirty="0" err="1" smtClean="0">
                <a:latin typeface="Arial" charset="0"/>
              </a:rPr>
              <a:t>implantação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da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vida</a:t>
            </a:r>
            <a:r>
              <a:rPr lang="en-US" b="1" dirty="0" smtClean="0">
                <a:latin typeface="Arial" charset="0"/>
              </a:rPr>
              <a:t>;</a:t>
            </a:r>
            <a:endParaRPr lang="en-US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450 mi: o surgimento </a:t>
            </a:r>
            <a:r>
              <a:rPr lang="pt-BR" b="1" dirty="0" smtClean="0">
                <a:latin typeface="Arial" charset="0"/>
              </a:rPr>
              <a:t>vida </a:t>
            </a:r>
            <a:r>
              <a:rPr lang="pt-BR" b="1" dirty="0" smtClean="0">
                <a:latin typeface="Arial" charset="0"/>
              </a:rPr>
              <a:t>unicelular;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400 mi: os </a:t>
            </a:r>
            <a:r>
              <a:rPr lang="pt-BR" b="1" dirty="0" smtClean="0">
                <a:latin typeface="Arial" charset="0"/>
              </a:rPr>
              <a:t>primeiros </a:t>
            </a:r>
            <a:r>
              <a:rPr lang="pt-BR" b="1" dirty="0" smtClean="0">
                <a:latin typeface="Arial" charset="0"/>
              </a:rPr>
              <a:t>pluricelulares;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150 mi: período </a:t>
            </a:r>
            <a:r>
              <a:rPr lang="pt-BR" b="1" dirty="0" err="1" smtClean="0">
                <a:latin typeface="Arial" charset="0"/>
              </a:rPr>
              <a:t>triássico</a:t>
            </a:r>
            <a:r>
              <a:rPr lang="pt-BR" b="1" dirty="0" smtClean="0">
                <a:latin typeface="Arial" charset="0"/>
              </a:rPr>
              <a:t>, os </a:t>
            </a:r>
            <a:r>
              <a:rPr lang="pt-BR" b="1" dirty="0" smtClean="0">
                <a:latin typeface="Arial" charset="0"/>
              </a:rPr>
              <a:t>primeiros </a:t>
            </a:r>
            <a:r>
              <a:rPr lang="pt-BR" b="1" dirty="0" smtClean="0">
                <a:latin typeface="Arial" charset="0"/>
              </a:rPr>
              <a:t>dinossauros;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125 mi: período Jurássico;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100 mi: período Cretáceo;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50 mi: a </a:t>
            </a:r>
            <a:r>
              <a:rPr lang="pt-BR" b="1" dirty="0" smtClean="0">
                <a:latin typeface="Arial" charset="0"/>
              </a:rPr>
              <a:t>era dos </a:t>
            </a:r>
            <a:r>
              <a:rPr lang="pt-BR" b="1" dirty="0" smtClean="0">
                <a:latin typeface="Arial" charset="0"/>
              </a:rPr>
              <a:t>mamíferos;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1 mi: surgimento do primeiro </a:t>
            </a:r>
            <a:r>
              <a:rPr lang="pt-BR" b="1" dirty="0" smtClean="0">
                <a:latin typeface="Arial" charset="0"/>
              </a:rPr>
              <a:t>casal </a:t>
            </a:r>
            <a:r>
              <a:rPr lang="pt-BR" b="1" dirty="0" smtClean="0">
                <a:latin typeface="Arial" charset="0"/>
              </a:rPr>
              <a:t>humano;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800 </a:t>
            </a:r>
            <a:r>
              <a:rPr lang="pt-BR" b="1" dirty="0" smtClean="0">
                <a:latin typeface="Arial" charset="0"/>
              </a:rPr>
              <a:t>mil </a:t>
            </a:r>
            <a:r>
              <a:rPr lang="pt-BR" b="1" dirty="0" smtClean="0">
                <a:latin typeface="Arial" charset="0"/>
              </a:rPr>
              <a:t>anos: os </a:t>
            </a:r>
            <a:r>
              <a:rPr lang="pt-BR" b="1" dirty="0" err="1" smtClean="0">
                <a:latin typeface="Arial" charset="0"/>
              </a:rPr>
              <a:t>neandertais</a:t>
            </a:r>
            <a:r>
              <a:rPr lang="pt-BR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500 </a:t>
            </a:r>
            <a:r>
              <a:rPr lang="pt-BR" b="1" dirty="0" smtClean="0">
                <a:latin typeface="Arial" charset="0"/>
              </a:rPr>
              <a:t>mil </a:t>
            </a:r>
            <a:r>
              <a:rPr lang="pt-BR" b="1" dirty="0" smtClean="0">
                <a:latin typeface="Arial" charset="0"/>
              </a:rPr>
              <a:t>anos: o surgimento das </a:t>
            </a:r>
            <a:r>
              <a:rPr lang="pt-BR" b="1" dirty="0" smtClean="0">
                <a:latin typeface="Arial" charset="0"/>
              </a:rPr>
              <a:t>raças de </a:t>
            </a:r>
            <a:r>
              <a:rPr lang="pt-BR" b="1" dirty="0" smtClean="0">
                <a:latin typeface="Arial" charset="0"/>
              </a:rPr>
              <a:t>cores; e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chegada </a:t>
            </a:r>
            <a:r>
              <a:rPr lang="pt-BR" b="1" dirty="0" smtClean="0">
                <a:latin typeface="Arial" charset="0"/>
              </a:rPr>
              <a:t>Príncipe </a:t>
            </a:r>
            <a:r>
              <a:rPr lang="pt-BR" b="1" dirty="0" smtClean="0">
                <a:latin typeface="Arial" charset="0"/>
              </a:rPr>
              <a:t>Planetário – Dalamátia;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 Príncipe Planetário de Urântia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465779" cy="5139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Dalamátia </a:t>
            </a:r>
            <a:r>
              <a:rPr lang="pt-BR" b="1" dirty="0" smtClean="0">
                <a:latin typeface="Arial" charset="0"/>
              </a:rPr>
              <a:t>- a cidade do príncipe</a:t>
            </a:r>
            <a:r>
              <a:rPr lang="pt-BR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Situada </a:t>
            </a:r>
            <a:r>
              <a:rPr lang="pt-BR" sz="2000" b="1" dirty="0" smtClean="0">
                <a:latin typeface="Arial" charset="0"/>
              </a:rPr>
              <a:t>na região do Golfo Pérsico, futura </a:t>
            </a:r>
            <a:r>
              <a:rPr lang="pt-BR" sz="2000" b="1" dirty="0" smtClean="0">
                <a:latin typeface="Arial" charset="0"/>
              </a:rPr>
              <a:t>Mesopotâmia;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Cercada </a:t>
            </a:r>
            <a:r>
              <a:rPr lang="pt-BR" sz="2000" b="1" dirty="0" smtClean="0">
                <a:latin typeface="Arial" charset="0"/>
              </a:rPr>
              <a:t>por uma muralha de 12m de </a:t>
            </a:r>
            <a:r>
              <a:rPr lang="pt-BR" sz="2000" b="1" dirty="0" smtClean="0">
                <a:latin typeface="Arial" charset="0"/>
              </a:rPr>
              <a:t>altura;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Os </a:t>
            </a:r>
            <a:r>
              <a:rPr lang="pt-BR" sz="2000" b="1" dirty="0" smtClean="0">
                <a:latin typeface="Arial" charset="0"/>
              </a:rPr>
              <a:t>edifícios comuns eram de apenas um </a:t>
            </a:r>
            <a:r>
              <a:rPr lang="pt-BR" sz="2000" b="1" dirty="0" smtClean="0">
                <a:latin typeface="Arial" charset="0"/>
              </a:rPr>
              <a:t>andar;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As </a:t>
            </a:r>
            <a:r>
              <a:rPr lang="pt-BR" sz="2000" b="1" dirty="0" smtClean="0">
                <a:latin typeface="Arial" charset="0"/>
              </a:rPr>
              <a:t>sedes dos conselhos tinham 2 </a:t>
            </a:r>
            <a:r>
              <a:rPr lang="pt-BR" sz="2000" b="1" dirty="0" smtClean="0">
                <a:latin typeface="Arial" charset="0"/>
              </a:rPr>
              <a:t>andares;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O </a:t>
            </a:r>
            <a:r>
              <a:rPr lang="pt-BR" sz="2000" b="1" dirty="0" smtClean="0">
                <a:latin typeface="Arial" charset="0"/>
              </a:rPr>
              <a:t>templo do Pai Universal era de 3 </a:t>
            </a:r>
            <a:r>
              <a:rPr lang="pt-BR" sz="2000" b="1" dirty="0" smtClean="0">
                <a:latin typeface="Arial" charset="0"/>
              </a:rPr>
              <a:t>andares;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Praticamente </a:t>
            </a:r>
            <a:r>
              <a:rPr lang="pt-BR" sz="2000" b="1" dirty="0" smtClean="0">
                <a:latin typeface="Arial" charset="0"/>
              </a:rPr>
              <a:t>construída de tijolos, pouca pedra e </a:t>
            </a:r>
            <a:r>
              <a:rPr lang="pt-BR" sz="2000" b="1" dirty="0" smtClean="0">
                <a:latin typeface="Arial" charset="0"/>
              </a:rPr>
              <a:t>madeira;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20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Os </a:t>
            </a:r>
            <a:r>
              <a:rPr lang="pt-BR" b="1" dirty="0" smtClean="0">
                <a:latin typeface="Arial" charset="0"/>
              </a:rPr>
              <a:t>100 assessores de </a:t>
            </a:r>
            <a:r>
              <a:rPr lang="pt-BR" b="1" dirty="0" smtClean="0">
                <a:latin typeface="Arial" charset="0"/>
              </a:rPr>
              <a:t>Caligástia;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O </a:t>
            </a:r>
            <a:r>
              <a:rPr lang="pt-BR" sz="2000" b="1" dirty="0" smtClean="0">
                <a:latin typeface="Arial" charset="0"/>
              </a:rPr>
              <a:t>corpo de assistentes do </a:t>
            </a:r>
            <a:r>
              <a:rPr lang="pt-BR" sz="2000" b="1" dirty="0" smtClean="0">
                <a:latin typeface="Arial" charset="0"/>
              </a:rPr>
              <a:t>príncipe;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Chefiado </a:t>
            </a:r>
            <a:r>
              <a:rPr lang="pt-BR" sz="2000" b="1" dirty="0" smtClean="0">
                <a:latin typeface="Arial" charset="0"/>
              </a:rPr>
              <a:t>por </a:t>
            </a:r>
            <a:r>
              <a:rPr lang="pt-BR" sz="2000" b="1" dirty="0" err="1" smtClean="0">
                <a:latin typeface="Arial" charset="0"/>
              </a:rPr>
              <a:t>Daligástia</a:t>
            </a:r>
            <a:r>
              <a:rPr lang="pt-BR" sz="2000" b="1" dirty="0" smtClean="0">
                <a:latin typeface="Arial" charset="0"/>
              </a:rPr>
              <a:t>, o segundo lugar do príncipe;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Foram </a:t>
            </a:r>
            <a:r>
              <a:rPr lang="pt-BR" sz="2000" b="1" dirty="0" smtClean="0">
                <a:latin typeface="Arial" charset="0"/>
              </a:rPr>
              <a:t>escolhidos pelo príncipe entre 785 </a:t>
            </a:r>
            <a:r>
              <a:rPr lang="pt-BR" sz="2000" b="1" dirty="0" smtClean="0">
                <a:latin typeface="Arial" charset="0"/>
              </a:rPr>
              <a:t>mil;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50 </a:t>
            </a:r>
            <a:r>
              <a:rPr lang="pt-BR" sz="2000" b="1" dirty="0" smtClean="0">
                <a:latin typeface="Arial" charset="0"/>
              </a:rPr>
              <a:t>homens e 50 mulheres cederam seu plasma </a:t>
            </a:r>
            <a:r>
              <a:rPr lang="pt-BR" sz="2000" b="1" dirty="0" smtClean="0">
                <a:latin typeface="Arial" charset="0"/>
              </a:rPr>
              <a:t>vital;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Eram suprahumanos;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Exerciam uma dominação </a:t>
            </a:r>
            <a:r>
              <a:rPr lang="pt-BR" sz="2000" b="1" dirty="0" smtClean="0">
                <a:latin typeface="Arial" charset="0"/>
              </a:rPr>
              <a:t>mental sobre os </a:t>
            </a:r>
            <a:r>
              <a:rPr lang="pt-BR" sz="2000" b="1" dirty="0" smtClean="0">
                <a:latin typeface="Arial" charset="0"/>
              </a:rPr>
              <a:t>homens;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Seriam </a:t>
            </a:r>
            <a:r>
              <a:rPr lang="pt-BR" sz="2000" b="1" dirty="0" smtClean="0">
                <a:latin typeface="Arial" charset="0"/>
              </a:rPr>
              <a:t>imortais e </a:t>
            </a:r>
            <a:r>
              <a:rPr lang="pt-BR" sz="2000" b="1" dirty="0" smtClean="0">
                <a:latin typeface="Arial" charset="0"/>
              </a:rPr>
              <a:t>imperecíveis;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 Príncipe Planetário de Urântia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8501122" cy="54476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</a:t>
            </a:r>
            <a:r>
              <a:rPr lang="pt-BR" b="1" dirty="0" smtClean="0">
                <a:latin typeface="Arial" charset="0"/>
              </a:rPr>
              <a:t>árvore da vida;</a:t>
            </a:r>
            <a:endParaRPr lang="pt-BR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Arbusto trazido </a:t>
            </a:r>
            <a:r>
              <a:rPr lang="pt-BR" sz="2000" b="1" dirty="0" smtClean="0">
                <a:latin typeface="Arial" charset="0"/>
              </a:rPr>
              <a:t>de </a:t>
            </a:r>
            <a:r>
              <a:rPr lang="pt-BR" sz="2000" b="1" dirty="0" err="1" smtClean="0">
                <a:latin typeface="Arial" charset="0"/>
              </a:rPr>
              <a:t>Edêntia</a:t>
            </a:r>
            <a:r>
              <a:rPr lang="pt-BR" sz="2000" b="1" dirty="0" smtClean="0">
                <a:latin typeface="Arial" charset="0"/>
              </a:rPr>
              <a:t>, capital da constelação;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Foi </a:t>
            </a:r>
            <a:r>
              <a:rPr lang="pt-BR" sz="2000" b="1" dirty="0" smtClean="0">
                <a:latin typeface="Arial" charset="0"/>
              </a:rPr>
              <a:t>plantada no jardim do templo do Pai Universal;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Continha </a:t>
            </a:r>
            <a:r>
              <a:rPr lang="pt-BR" sz="2000" b="1" dirty="0" smtClean="0">
                <a:latin typeface="Arial" charset="0"/>
              </a:rPr>
              <a:t>antídotos que combinados com certas energias combatiam o envelhecimento das células</a:t>
            </a:r>
            <a:r>
              <a:rPr lang="pt-BR" sz="20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20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Os </a:t>
            </a:r>
            <a:r>
              <a:rPr lang="pt-BR" b="1" dirty="0" smtClean="0">
                <a:latin typeface="Arial" charset="0"/>
              </a:rPr>
              <a:t>10 conselhos;</a:t>
            </a:r>
            <a:endParaRPr lang="pt-BR" b="1" dirty="0" smtClean="0">
              <a:latin typeface="Arial" charset="0"/>
            </a:endParaRP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Alimentação </a:t>
            </a:r>
            <a:r>
              <a:rPr lang="pt-BR" sz="2000" b="1" dirty="0" smtClean="0">
                <a:latin typeface="Arial" charset="0"/>
              </a:rPr>
              <a:t>e bem-estar </a:t>
            </a:r>
            <a:r>
              <a:rPr lang="pt-BR" sz="2000" b="1" dirty="0" smtClean="0">
                <a:latin typeface="Arial" charset="0"/>
              </a:rPr>
              <a:t>material;</a:t>
            </a: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Domesticação </a:t>
            </a:r>
            <a:r>
              <a:rPr lang="pt-BR" sz="2000" b="1" dirty="0" smtClean="0">
                <a:latin typeface="Arial" charset="0"/>
              </a:rPr>
              <a:t>e utilização de animais;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Controle </a:t>
            </a:r>
            <a:r>
              <a:rPr lang="pt-BR" sz="2000" b="1" dirty="0" smtClean="0">
                <a:latin typeface="Arial" charset="0"/>
              </a:rPr>
              <a:t>de animais predadores;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Disseminação </a:t>
            </a:r>
            <a:r>
              <a:rPr lang="pt-BR" sz="2000" b="1" dirty="0" smtClean="0">
                <a:latin typeface="Arial" charset="0"/>
              </a:rPr>
              <a:t>e conservação do conhecimento;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Comissão </a:t>
            </a:r>
            <a:r>
              <a:rPr lang="pt-BR" sz="2000" b="1" dirty="0" smtClean="0">
                <a:latin typeface="Arial" charset="0"/>
              </a:rPr>
              <a:t>da indústria e do comércio;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O </a:t>
            </a:r>
            <a:r>
              <a:rPr lang="pt-BR" sz="2000" b="1" dirty="0" smtClean="0">
                <a:latin typeface="Arial" charset="0"/>
              </a:rPr>
              <a:t>colegiado da religião revelada;</a:t>
            </a:r>
            <a:endParaRPr lang="pt-BR" sz="2000" b="1" dirty="0" smtClean="0">
              <a:latin typeface="Arial" charset="0"/>
            </a:endParaRP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Os </a:t>
            </a:r>
            <a:r>
              <a:rPr lang="pt-BR" sz="2000" b="1" dirty="0" smtClean="0">
                <a:latin typeface="Arial" charset="0"/>
              </a:rPr>
              <a:t>guardiões da saúde e da vida</a:t>
            </a:r>
            <a:r>
              <a:rPr lang="pt-BR" sz="20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Conselho </a:t>
            </a:r>
            <a:r>
              <a:rPr lang="pt-BR" sz="2000" b="1" dirty="0" smtClean="0">
                <a:latin typeface="Arial" charset="0"/>
              </a:rPr>
              <a:t>planetário de arte e </a:t>
            </a:r>
            <a:r>
              <a:rPr lang="pt-BR" sz="2000" b="1" dirty="0" smtClean="0">
                <a:latin typeface="Arial" charset="0"/>
              </a:rPr>
              <a:t>ciência;</a:t>
            </a: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Os </a:t>
            </a:r>
            <a:r>
              <a:rPr lang="pt-BR" sz="2000" b="1" dirty="0" smtClean="0">
                <a:latin typeface="Arial" charset="0"/>
              </a:rPr>
              <a:t>governadores das relações tribais </a:t>
            </a:r>
            <a:r>
              <a:rPr lang="pt-BR" sz="2000" b="1" dirty="0" smtClean="0">
                <a:latin typeface="Arial" charset="0"/>
              </a:rPr>
              <a:t>avançadas;</a:t>
            </a:r>
          </a:p>
          <a:p>
            <a:pPr marL="1066800" lvl="1" indent="-609600">
              <a:buFont typeface="+mj-lt"/>
              <a:buAutoNum type="arabicPeriod"/>
            </a:pPr>
            <a:r>
              <a:rPr lang="pt-BR" sz="2000" b="1" dirty="0" smtClean="0">
                <a:latin typeface="Arial" charset="0"/>
              </a:rPr>
              <a:t>A </a:t>
            </a:r>
            <a:r>
              <a:rPr lang="pt-BR" sz="2000" b="1" dirty="0" smtClean="0">
                <a:latin typeface="Arial" charset="0"/>
              </a:rPr>
              <a:t>suprema corte de coordenação tribal e cooperação </a:t>
            </a:r>
            <a:r>
              <a:rPr lang="pt-BR" sz="2000" b="1" dirty="0" smtClean="0">
                <a:latin typeface="Arial" charset="0"/>
              </a:rPr>
              <a:t>racial.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 Príncipe Planetário de Urântia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8501122" cy="5847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Os </a:t>
            </a:r>
            <a:r>
              <a:rPr lang="pt-BR" b="1" dirty="0" smtClean="0">
                <a:latin typeface="Arial" charset="0"/>
              </a:rPr>
              <a:t>7 mandamentos </a:t>
            </a:r>
            <a:r>
              <a:rPr lang="pt-BR" b="1" dirty="0" smtClean="0">
                <a:latin typeface="Arial" charset="0"/>
              </a:rPr>
              <a:t>de Dalamátia;</a:t>
            </a: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temerás nem servirás a nenhum Deus, senão ao Pai de todos;</a:t>
            </a:r>
            <a:endParaRPr lang="pt-BR" sz="1800" b="1" dirty="0" smtClean="0">
              <a:latin typeface="Arial" charset="0"/>
            </a:endParaRP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desobedecerás ao Filho do Pai, o governante do mundo, nem faltarás com o respeito aos seus assessores suprahumanos;</a:t>
            </a:r>
            <a:endParaRPr lang="pt-BR" sz="1800" b="1" dirty="0" smtClean="0">
              <a:latin typeface="Arial" charset="0"/>
            </a:endParaRP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mentirás quando fores chamado perante os juízes do povo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matarás nem homens, nem mulheres, nem </a:t>
            </a:r>
            <a:r>
              <a:rPr lang="pt-BR" sz="1800" b="1" dirty="0" smtClean="0">
                <a:latin typeface="Arial" charset="0"/>
              </a:rPr>
              <a:t>crianças;</a:t>
            </a: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roubarás nem os bens, nem o gado do teu vizinho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tocarás na mulher do teu amigo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faltarás com o respeito aos teus pais nem aos mais velhos da tribo;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Os </a:t>
            </a:r>
            <a:r>
              <a:rPr lang="pt-BR" b="1" dirty="0" smtClean="0">
                <a:latin typeface="Arial" charset="0"/>
              </a:rPr>
              <a:t>seres intermediários;</a:t>
            </a:r>
            <a:endParaRPr lang="pt-BR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Surgiram </a:t>
            </a:r>
            <a:r>
              <a:rPr lang="pt-BR" sz="1800" b="1" dirty="0" smtClean="0">
                <a:latin typeface="Arial" charset="0"/>
              </a:rPr>
              <a:t>de um enlace moroncial (não-sexual) entre membros do corpo de assessores do príncipe;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Eram </a:t>
            </a:r>
            <a:r>
              <a:rPr lang="pt-BR" sz="1800" b="1" dirty="0" smtClean="0">
                <a:latin typeface="Arial" charset="0"/>
              </a:rPr>
              <a:t>plenamente visíveis ao corpo de assessores, anjos e outras personalidades espirituais, mas invisíveis aos seres humanos;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50 </a:t>
            </a:r>
            <a:r>
              <a:rPr lang="pt-BR" sz="1800" b="1" dirty="0" smtClean="0">
                <a:latin typeface="Arial" charset="0"/>
              </a:rPr>
              <a:t>mil criaturas intermediárias foram geradas</a:t>
            </a:r>
            <a:r>
              <a:rPr lang="pt-BR" sz="1800" b="1" dirty="0" smtClean="0">
                <a:latin typeface="Arial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As Personalidades do Universo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167830"/>
            <a:ext cx="6454011" cy="3447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600" b="1" dirty="0" err="1" smtClean="0">
                <a:latin typeface="Arial" charset="0"/>
              </a:rPr>
              <a:t>Classificação</a:t>
            </a:r>
            <a:r>
              <a:rPr lang="en-US" sz="2600" b="1" dirty="0" smtClean="0">
                <a:latin typeface="Arial" charset="0"/>
              </a:rPr>
              <a:t>:</a:t>
            </a:r>
          </a:p>
          <a:p>
            <a:pPr marL="609600" indent="-609600"/>
            <a:endParaRPr lang="en-US" b="1" dirty="0" smtClean="0"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latin typeface="Arial" charset="0"/>
              </a:rPr>
              <a:t>As </a:t>
            </a:r>
            <a:r>
              <a:rPr lang="en-US" b="1" dirty="0" err="1" smtClean="0">
                <a:latin typeface="Arial" charset="0"/>
              </a:rPr>
              <a:t>Deidades</a:t>
            </a:r>
            <a:r>
              <a:rPr lang="en-US" b="1" dirty="0" smtClean="0">
                <a:latin typeface="Arial" charset="0"/>
              </a:rPr>
              <a:t> do </a:t>
            </a:r>
            <a:r>
              <a:rPr lang="en-US" b="1" dirty="0" smtClean="0">
                <a:latin typeface="Arial" charset="0"/>
              </a:rPr>
              <a:t>Paraíso;</a:t>
            </a:r>
            <a:endParaRPr lang="en-US" b="1" dirty="0" smtClean="0"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Espíritos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Supremos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;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latin typeface="Arial" charset="0"/>
              </a:rPr>
              <a:t>Os </a:t>
            </a:r>
            <a:r>
              <a:rPr lang="en-US" b="1" dirty="0" err="1" smtClean="0">
                <a:latin typeface="Arial" charset="0"/>
              </a:rPr>
              <a:t>Seres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Originários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da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Trindade</a:t>
            </a:r>
            <a:r>
              <a:rPr lang="en-US" b="1" dirty="0" smtClean="0">
                <a:latin typeface="Arial" charset="0"/>
              </a:rPr>
              <a:t>;</a:t>
            </a:r>
            <a:endParaRPr lang="en-US" b="1" dirty="0" smtClean="0"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latin typeface="Arial" charset="0"/>
              </a:rPr>
              <a:t>Os </a:t>
            </a:r>
            <a:r>
              <a:rPr lang="en-US" b="1" dirty="0" err="1" smtClean="0">
                <a:latin typeface="Arial" charset="0"/>
              </a:rPr>
              <a:t>Filhos</a:t>
            </a:r>
            <a:r>
              <a:rPr lang="en-US" b="1" dirty="0" smtClean="0">
                <a:latin typeface="Arial" charset="0"/>
              </a:rPr>
              <a:t> de </a:t>
            </a:r>
            <a:r>
              <a:rPr lang="en-US" b="1" dirty="0" smtClean="0">
                <a:latin typeface="Arial" charset="0"/>
              </a:rPr>
              <a:t>Deus;</a:t>
            </a:r>
            <a:endParaRPr lang="en-US" b="1" dirty="0" smtClean="0"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latin typeface="Arial" charset="0"/>
              </a:rPr>
              <a:t>As </a:t>
            </a:r>
            <a:r>
              <a:rPr lang="en-US" b="1" dirty="0" err="1" smtClean="0">
                <a:latin typeface="Arial" charset="0"/>
              </a:rPr>
              <a:t>Personalidades</a:t>
            </a:r>
            <a:r>
              <a:rPr lang="en-US" b="1" dirty="0" smtClean="0">
                <a:latin typeface="Arial" charset="0"/>
              </a:rPr>
              <a:t> do </a:t>
            </a:r>
            <a:r>
              <a:rPr lang="en-US" b="1" dirty="0" err="1" smtClean="0">
                <a:latin typeface="Arial" charset="0"/>
              </a:rPr>
              <a:t>Espírito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Infinito</a:t>
            </a:r>
            <a:r>
              <a:rPr lang="en-US" b="1" dirty="0" smtClean="0">
                <a:latin typeface="Arial" charset="0"/>
              </a:rPr>
              <a:t>;</a:t>
            </a:r>
            <a:endParaRPr lang="en-US" b="1" dirty="0" smtClean="0"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Diretores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Potência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do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Universo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;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b="1" dirty="0" smtClean="0">
                <a:latin typeface="Arial" charset="0"/>
              </a:rPr>
              <a:t>O </a:t>
            </a:r>
            <a:r>
              <a:rPr lang="en-US" b="1" dirty="0" err="1" smtClean="0">
                <a:latin typeface="Arial" charset="0"/>
              </a:rPr>
              <a:t>Corpo</a:t>
            </a:r>
            <a:r>
              <a:rPr lang="en-US" b="1" dirty="0" smtClean="0">
                <a:latin typeface="Arial" charset="0"/>
              </a:rPr>
              <a:t> de </a:t>
            </a:r>
            <a:r>
              <a:rPr lang="en-US" b="1" dirty="0" err="1" smtClean="0">
                <a:latin typeface="Arial" charset="0"/>
              </a:rPr>
              <a:t>Cidadania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Permanente.</a:t>
            </a: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As Personalidades do Universo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85786" y="857232"/>
            <a:ext cx="5435975" cy="5139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 b="1" dirty="0" smtClean="0">
                <a:latin typeface="Arial" charset="0"/>
              </a:rPr>
              <a:t>1.  As </a:t>
            </a:r>
            <a:r>
              <a:rPr lang="en-US" sz="2000" b="1" dirty="0" err="1" smtClean="0">
                <a:latin typeface="Arial" charset="0"/>
              </a:rPr>
              <a:t>Deidades</a:t>
            </a:r>
            <a:r>
              <a:rPr lang="en-US" sz="2000" b="1" dirty="0" smtClean="0">
                <a:latin typeface="Arial" charset="0"/>
              </a:rPr>
              <a:t> do Paraíso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600" b="1" dirty="0" smtClean="0">
                <a:latin typeface="Arial" charset="0"/>
              </a:rPr>
              <a:t>O </a:t>
            </a:r>
            <a:r>
              <a:rPr lang="en-US" sz="1600" b="1" dirty="0" err="1" smtClean="0">
                <a:latin typeface="Arial" charset="0"/>
              </a:rPr>
              <a:t>Pai</a:t>
            </a:r>
            <a:r>
              <a:rPr lang="en-US" sz="1600" b="1" dirty="0" smtClean="0">
                <a:latin typeface="Arial" charset="0"/>
              </a:rPr>
              <a:t> Universal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600" b="1" dirty="0" smtClean="0">
                <a:latin typeface="Arial" charset="0"/>
              </a:rPr>
              <a:t>O </a:t>
            </a:r>
            <a:r>
              <a:rPr lang="en-US" sz="1600" b="1" dirty="0" err="1" smtClean="0">
                <a:latin typeface="Arial" charset="0"/>
              </a:rPr>
              <a:t>Filho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Eterno</a:t>
            </a:r>
            <a:endParaRPr lang="en-US" sz="16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600" b="1" dirty="0" smtClean="0">
                <a:latin typeface="Arial" charset="0"/>
              </a:rPr>
              <a:t>O </a:t>
            </a:r>
            <a:r>
              <a:rPr lang="en-US" sz="1600" b="1" dirty="0" err="1" smtClean="0">
                <a:latin typeface="Arial" charset="0"/>
              </a:rPr>
              <a:t>Espírito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Infinito</a:t>
            </a:r>
            <a:endParaRPr lang="en-US" sz="16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609600" indent="-609600"/>
            <a:r>
              <a:rPr lang="en-US" sz="2000" b="1" dirty="0" smtClean="0">
                <a:latin typeface="Arial" charset="0"/>
              </a:rPr>
              <a:t>3</a:t>
            </a:r>
            <a:r>
              <a:rPr lang="en-US" sz="2000" b="1" dirty="0" smtClean="0">
                <a:latin typeface="Arial" charset="0"/>
              </a:rPr>
              <a:t>.  </a:t>
            </a:r>
            <a:r>
              <a:rPr lang="en-US" sz="2000" b="1" dirty="0" smtClean="0">
                <a:latin typeface="Arial" charset="0"/>
              </a:rPr>
              <a:t>Os </a:t>
            </a:r>
            <a:r>
              <a:rPr lang="en-US" sz="2000" b="1" dirty="0" err="1" smtClean="0">
                <a:latin typeface="Arial" charset="0"/>
              </a:rPr>
              <a:t>Seres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Originários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da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Trindade</a:t>
            </a:r>
            <a:endParaRPr lang="en-US" sz="20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Segredos </a:t>
            </a:r>
            <a:r>
              <a:rPr lang="pt-BR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Trinitarizados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da Supremacia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Eternos dos Dias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latin typeface="Arial" charset="0"/>
              </a:rPr>
              <a:t>Os Anciães dos Dias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Perfeições dos Dias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Recentes dos Dias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Uniões dos Dias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Fiéis dos Dias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Filhos Instrutores da Trindade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Perfeccionadores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da Sabedoria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Conselheiros Divinos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Censores Universais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Espíritos Inspirados da Trindade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Nativos de </a:t>
            </a:r>
            <a:r>
              <a:rPr lang="pt-BR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Havona</a:t>
            </a:r>
            <a:endParaRPr lang="pt-BR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Cidadãos do Paraíso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As Personalidades do Universo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85786" y="857232"/>
            <a:ext cx="7712368" cy="4647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b="1" dirty="0">
                <a:latin typeface="Arial" charset="0"/>
              </a:rPr>
              <a:t>4</a:t>
            </a:r>
            <a:r>
              <a:rPr lang="en-US" b="1" dirty="0" smtClean="0">
                <a:latin typeface="Arial" charset="0"/>
              </a:rPr>
              <a:t>.  Os </a:t>
            </a:r>
            <a:r>
              <a:rPr lang="en-US" b="1" dirty="0" err="1" smtClean="0">
                <a:latin typeface="Arial" charset="0"/>
              </a:rPr>
              <a:t>Filhos</a:t>
            </a:r>
            <a:r>
              <a:rPr lang="en-US" b="1" dirty="0" smtClean="0">
                <a:latin typeface="Arial" charset="0"/>
              </a:rPr>
              <a:t> de Deus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Os </a:t>
            </a:r>
            <a:r>
              <a:rPr lang="en-US" sz="2000" b="1" dirty="0" err="1" smtClean="0">
                <a:latin typeface="Arial" charset="0"/>
              </a:rPr>
              <a:t>Filhos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Descendentes</a:t>
            </a:r>
            <a:endParaRPr lang="en-US" sz="2000" b="1" dirty="0" smtClean="0"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pt-BR" sz="1600" b="1" dirty="0" smtClean="0">
                <a:latin typeface="Arial" charset="0"/>
              </a:rPr>
              <a:t>Os Filhos Criadores – Os </a:t>
            </a:r>
            <a:r>
              <a:rPr lang="pt-BR" sz="1600" b="1" dirty="0" err="1" smtClean="0">
                <a:latin typeface="Arial" charset="0"/>
              </a:rPr>
              <a:t>Michaéis</a:t>
            </a:r>
            <a:endParaRPr lang="pt-BR" sz="1600" b="1" dirty="0" smtClean="0"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Filhos </a:t>
            </a:r>
            <a:r>
              <a:rPr lang="pt-BR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Magisteriais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– Os </a:t>
            </a:r>
            <a:r>
              <a:rPr lang="pt-BR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Avonais</a:t>
            </a:r>
            <a:endParaRPr lang="pt-BR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Filhos Instrutores da Trindade – Os </a:t>
            </a:r>
            <a:r>
              <a:rPr lang="pt-BR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Dainais</a:t>
            </a:r>
            <a:endParaRPr lang="pt-BR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Filhos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Melquisedeques</a:t>
            </a:r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Filhos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Vorondadeques</a:t>
            </a:r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600" b="1" dirty="0" smtClean="0">
                <a:latin typeface="Arial" charset="0"/>
              </a:rPr>
              <a:t>Os </a:t>
            </a:r>
            <a:r>
              <a:rPr lang="en-US" sz="1600" b="1" dirty="0" err="1" smtClean="0">
                <a:latin typeface="Arial" charset="0"/>
              </a:rPr>
              <a:t>Filhos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Lanonandeques</a:t>
            </a:r>
            <a:endParaRPr lang="en-US" sz="1600" b="1" dirty="0" smtClean="0"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600" b="1" dirty="0" smtClean="0">
                <a:latin typeface="Arial" charset="0"/>
              </a:rPr>
              <a:t>Os </a:t>
            </a:r>
            <a:r>
              <a:rPr lang="en-US" sz="1600" b="1" dirty="0" err="1" smtClean="0">
                <a:latin typeface="Arial" charset="0"/>
              </a:rPr>
              <a:t>Portadores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da</a:t>
            </a:r>
            <a:r>
              <a:rPr lang="en-US" sz="1600" b="1" dirty="0" smtClean="0">
                <a:latin typeface="Arial" charset="0"/>
              </a:rPr>
              <a:t> Vida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Filhos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Ascendentes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Filhos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Trinitarizados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609600" indent="-609600"/>
            <a:r>
              <a:rPr lang="en-US" b="1" dirty="0" smtClean="0">
                <a:latin typeface="Arial" charset="0"/>
              </a:rPr>
              <a:t>5.  As </a:t>
            </a:r>
            <a:r>
              <a:rPr lang="en-US" b="1" dirty="0" err="1" smtClean="0">
                <a:latin typeface="Arial" charset="0"/>
              </a:rPr>
              <a:t>Personalidades</a:t>
            </a:r>
            <a:r>
              <a:rPr lang="en-US" b="1" dirty="0" smtClean="0">
                <a:latin typeface="Arial" charset="0"/>
              </a:rPr>
              <a:t> do </a:t>
            </a:r>
            <a:r>
              <a:rPr lang="en-US" b="1" dirty="0" err="1" smtClean="0">
                <a:latin typeface="Arial" charset="0"/>
              </a:rPr>
              <a:t>Espírito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Infinito</a:t>
            </a:r>
            <a:endParaRPr lang="en-US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As Personalidades Mais Elevadas do Espírito Infinito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As Hostes de Mensageiros do Espaço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Os Espíritos Ministradores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As Personalidades do Universo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85786" y="857232"/>
            <a:ext cx="6882910" cy="5401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66800" lvl="1" indent="-609600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Os </a:t>
            </a:r>
            <a:r>
              <a:rPr lang="en-US" sz="2000" b="1" dirty="0" err="1" smtClean="0">
                <a:latin typeface="Arial" charset="0"/>
              </a:rPr>
              <a:t>Espíritos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Ministradores</a:t>
            </a:r>
            <a:endParaRPr lang="en-US" sz="2000" b="1" dirty="0" smtClean="0"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Supernafins</a:t>
            </a:r>
            <a:endParaRPr lang="pt-BR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Seconafins</a:t>
            </a:r>
            <a:endParaRPr lang="pt-BR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Tertiafins</a:t>
            </a:r>
            <a:endParaRPr lang="pt-BR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Omniafins</a:t>
            </a:r>
            <a:endParaRPr lang="en-US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500" b="1" dirty="0" smtClean="0">
                <a:latin typeface="Arial" charset="0"/>
              </a:rPr>
              <a:t>Os </a:t>
            </a:r>
            <a:r>
              <a:rPr lang="en-US" sz="1500" b="1" dirty="0" err="1" smtClean="0">
                <a:latin typeface="Arial" charset="0"/>
              </a:rPr>
              <a:t>Serafins</a:t>
            </a:r>
            <a:endParaRPr lang="en-US" sz="1500" b="1" dirty="0" smtClean="0"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 Querubins e 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Sanobins</a:t>
            </a:r>
            <a:endParaRPr lang="en-US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981200" lvl="3" indent="-60960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en-US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Intermediários</a:t>
            </a:r>
            <a:endParaRPr lang="en-US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609600" indent="-609600"/>
            <a:r>
              <a:rPr lang="en-US" b="1" dirty="0" smtClean="0">
                <a:latin typeface="Arial" charset="0"/>
              </a:rPr>
              <a:t>7</a:t>
            </a:r>
            <a:r>
              <a:rPr lang="en-US" b="1" dirty="0" smtClean="0">
                <a:latin typeface="Arial" charset="0"/>
              </a:rPr>
              <a:t>.  O </a:t>
            </a:r>
            <a:r>
              <a:rPr lang="en-US" b="1" dirty="0" err="1" smtClean="0">
                <a:latin typeface="Arial" charset="0"/>
              </a:rPr>
              <a:t>Corpo</a:t>
            </a:r>
            <a:r>
              <a:rPr lang="en-US" b="1" dirty="0" smtClean="0">
                <a:latin typeface="Arial" charset="0"/>
              </a:rPr>
              <a:t> de </a:t>
            </a:r>
            <a:r>
              <a:rPr lang="en-US" b="1" dirty="0" err="1" smtClean="0">
                <a:latin typeface="Arial" charset="0"/>
              </a:rPr>
              <a:t>Cidadania</a:t>
            </a:r>
            <a:r>
              <a:rPr lang="en-US" b="1" dirty="0" smtClean="0">
                <a:latin typeface="Arial" charset="0"/>
              </a:rPr>
              <a:t> Permanente</a:t>
            </a:r>
            <a:endParaRPr lang="en-US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latin typeface="Arial" charset="0"/>
              </a:rPr>
              <a:t>Os </a:t>
            </a:r>
            <a:r>
              <a:rPr lang="pt-BR" sz="1500" b="1" dirty="0" smtClean="0">
                <a:latin typeface="Arial" charset="0"/>
              </a:rPr>
              <a:t>Intermediários Planetários</a:t>
            </a:r>
            <a:endParaRPr lang="pt-BR" sz="15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latin typeface="Arial" charset="0"/>
              </a:rPr>
              <a:t>Os </a:t>
            </a:r>
            <a:r>
              <a:rPr lang="pt-BR" sz="1500" b="1" dirty="0" smtClean="0">
                <a:latin typeface="Arial" charset="0"/>
              </a:rPr>
              <a:t>Filhos Adâmicos dos Sistemas</a:t>
            </a:r>
            <a:endParaRPr lang="pt-BR" sz="15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Univitátias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das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Constelações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Susátias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do Universo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Local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Mortais Fusionados ao Espírito dos Universos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Locais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Abandonteiros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dos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Superuniversos</a:t>
            </a:r>
            <a:endParaRPr lang="pt-BR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Mortais Fusionados ao Filho dos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Superuniversos</a:t>
            </a:r>
            <a:endParaRPr lang="pt-BR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Nativos de </a:t>
            </a:r>
            <a:r>
              <a:rPr lang="pt-BR" sz="15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Havona</a:t>
            </a:r>
            <a:endParaRPr lang="pt-BR" sz="15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Nativos das Esferas do Espírito do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Paraíso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Nativos das Esferas do Pai no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Paraíso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Cidadãos Criados do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Paraíso</a:t>
            </a: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Cidadãos Mortais do Paraíso Fusionados aos </a:t>
            </a:r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Ajustadores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Os líderes da rebelião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928670"/>
            <a:ext cx="8501122" cy="5386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Lúcifer </a:t>
            </a:r>
            <a:r>
              <a:rPr lang="pt-BR" b="1" dirty="0" smtClean="0">
                <a:latin typeface="Arial" charset="0"/>
              </a:rPr>
              <a:t>– </a:t>
            </a:r>
            <a:r>
              <a:rPr lang="pt-BR" b="1" dirty="0" smtClean="0">
                <a:latin typeface="Arial" charset="0"/>
              </a:rPr>
              <a:t>o governante </a:t>
            </a:r>
            <a:r>
              <a:rPr lang="pt-BR" b="1" dirty="0" smtClean="0">
                <a:latin typeface="Arial" charset="0"/>
              </a:rPr>
              <a:t>do sistema de </a:t>
            </a:r>
            <a:r>
              <a:rPr lang="pt-BR" b="1" dirty="0" err="1" smtClean="0">
                <a:latin typeface="Arial" charset="0"/>
              </a:rPr>
              <a:t>Satânia</a:t>
            </a:r>
            <a:r>
              <a:rPr lang="en-US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Um </a:t>
            </a:r>
            <a:r>
              <a:rPr lang="pt-BR" sz="1800" b="1" dirty="0" smtClean="0">
                <a:latin typeface="Arial" charset="0"/>
              </a:rPr>
              <a:t>ser brilhante da classe dos </a:t>
            </a:r>
            <a:r>
              <a:rPr lang="pt-BR" sz="1800" b="1" dirty="0" err="1" smtClean="0">
                <a:latin typeface="Arial" charset="0"/>
              </a:rPr>
              <a:t>Lanonandeques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Vasta </a:t>
            </a:r>
            <a:r>
              <a:rPr lang="pt-BR" sz="1800" b="1" dirty="0" smtClean="0">
                <a:latin typeface="Arial" charset="0"/>
              </a:rPr>
              <a:t>experiência em diversos sistemas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Havia </a:t>
            </a:r>
            <a:r>
              <a:rPr lang="pt-BR" sz="1800" b="1" dirty="0" smtClean="0">
                <a:latin typeface="Arial" charset="0"/>
              </a:rPr>
              <a:t>sido um alto conselheiro do seu grupo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Distinguia-se </a:t>
            </a:r>
            <a:r>
              <a:rPr lang="pt-BR" sz="1800" b="1" dirty="0" smtClean="0">
                <a:latin typeface="Arial" charset="0"/>
              </a:rPr>
              <a:t>pela sabedoria, sagacidade e experiência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Um </a:t>
            </a:r>
            <a:r>
              <a:rPr lang="pt-BR" sz="1800" b="1" dirty="0" smtClean="0">
                <a:latin typeface="Arial" charset="0"/>
              </a:rPr>
              <a:t>dos 100 mais capazes e brilhantes entre 700 </a:t>
            </a:r>
            <a:r>
              <a:rPr lang="pt-BR" sz="1800" b="1" dirty="0" smtClean="0">
                <a:latin typeface="Arial" charset="0"/>
              </a:rPr>
              <a:t>mil;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Por </a:t>
            </a:r>
            <a:r>
              <a:rPr lang="pt-BR" sz="1800" b="1" dirty="0" smtClean="0">
                <a:latin typeface="Arial" charset="0"/>
              </a:rPr>
              <a:t>muitas vezes esteve em conselho com os </a:t>
            </a:r>
            <a:r>
              <a:rPr lang="pt-BR" sz="1800" b="1" dirty="0" smtClean="0">
                <a:latin typeface="Arial" charset="0"/>
              </a:rPr>
              <a:t>Altíssimos;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Governou </a:t>
            </a:r>
            <a:r>
              <a:rPr lang="pt-BR" sz="1800" b="1" dirty="0" err="1" smtClean="0">
                <a:latin typeface="Arial" charset="0"/>
              </a:rPr>
              <a:t>Satânia</a:t>
            </a:r>
            <a:r>
              <a:rPr lang="pt-BR" sz="1800" b="1" dirty="0" smtClean="0">
                <a:latin typeface="Arial" charset="0"/>
              </a:rPr>
              <a:t> por mais de 500 mil </a:t>
            </a:r>
            <a:r>
              <a:rPr lang="pt-BR" sz="1800" b="1" dirty="0" smtClean="0">
                <a:latin typeface="Arial" charset="0"/>
              </a:rPr>
              <a:t>anos;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T</a:t>
            </a:r>
            <a:r>
              <a:rPr lang="pt-BR" sz="1800" b="1" dirty="0" smtClean="0">
                <a:latin typeface="Arial" charset="0"/>
              </a:rPr>
              <a:t>inha </a:t>
            </a:r>
            <a:r>
              <a:rPr lang="pt-BR" sz="1800" b="1" dirty="0" smtClean="0">
                <a:latin typeface="Arial" charset="0"/>
              </a:rPr>
              <a:t>sobre seu domínio 607 </a:t>
            </a:r>
            <a:r>
              <a:rPr lang="pt-BR" sz="1800" b="1" dirty="0" smtClean="0">
                <a:latin typeface="Arial" charset="0"/>
              </a:rPr>
              <a:t>planetas;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Entretanto </a:t>
            </a:r>
            <a:r>
              <a:rPr lang="pt-BR" sz="1800" b="1" dirty="0" smtClean="0">
                <a:latin typeface="Arial" charset="0"/>
              </a:rPr>
              <a:t>sucumbiu ao impulso do ego, caindo em </a:t>
            </a:r>
            <a:r>
              <a:rPr lang="pt-BR" sz="1800" b="1" dirty="0" smtClean="0">
                <a:latin typeface="Arial" charset="0"/>
              </a:rPr>
              <a:t>pecado;</a:t>
            </a:r>
          </a:p>
          <a:p>
            <a:pPr marL="1524000" lvl="2" indent="-609600">
              <a:buFont typeface="Arial" pitchFamily="34" charset="0"/>
              <a:buChar char="•"/>
            </a:pPr>
            <a:endParaRPr lang="pt-BR" sz="1200" b="1" dirty="0" smtClean="0">
              <a:latin typeface="Arial" charset="0"/>
            </a:endParaRPr>
          </a:p>
          <a:p>
            <a:pPr marL="1524000" lvl="2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A</a:t>
            </a:r>
            <a:r>
              <a:rPr lang="pt-BR" sz="1800" b="1" dirty="0" smtClean="0">
                <a:latin typeface="Arial" charset="0"/>
              </a:rPr>
              <a:t>gora </a:t>
            </a:r>
            <a:r>
              <a:rPr lang="pt-BR" sz="1800" b="1" dirty="0" smtClean="0">
                <a:latin typeface="Arial" charset="0"/>
              </a:rPr>
              <a:t>está enumerado como um dos três Soberanos de Sistema que se rebelou contra o Criador</a:t>
            </a:r>
            <a:r>
              <a:rPr lang="pt-BR" sz="1800" b="1" dirty="0" smtClean="0">
                <a:latin typeface="Arial" charset="0"/>
              </a:rPr>
              <a:t>.</a:t>
            </a:r>
            <a:endParaRPr lang="en-US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Os líderes da rebelião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142984"/>
            <a:ext cx="7572428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Satã </a:t>
            </a:r>
            <a:r>
              <a:rPr lang="pt-BR" b="1" dirty="0" smtClean="0">
                <a:latin typeface="Arial" charset="0"/>
              </a:rPr>
              <a:t>– braço direito de Lúcifer</a:t>
            </a:r>
            <a:r>
              <a:rPr lang="pt-BR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pt-BR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Caligástia </a:t>
            </a:r>
            <a:r>
              <a:rPr lang="pt-BR" b="1" dirty="0" smtClean="0">
                <a:latin typeface="Arial" charset="0"/>
              </a:rPr>
              <a:t>(o diabo) – Príncipe Planetário de Urântia</a:t>
            </a:r>
            <a:r>
              <a:rPr lang="pt-BR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pt-BR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err="1" smtClean="0">
                <a:latin typeface="Arial" charset="0"/>
              </a:rPr>
              <a:t>Daligástia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 smtClean="0">
                <a:latin typeface="Arial" charset="0"/>
              </a:rPr>
              <a:t>– Braço direito do príncipe</a:t>
            </a:r>
            <a:r>
              <a:rPr lang="pt-BR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pt-BR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err="1" smtClean="0">
                <a:latin typeface="Arial" charset="0"/>
              </a:rPr>
              <a:t>Abaddon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b="1" dirty="0" smtClean="0">
                <a:latin typeface="Arial" charset="0"/>
              </a:rPr>
              <a:t>– Dirigente do corpo de assistentes do </a:t>
            </a:r>
            <a:r>
              <a:rPr lang="pt-BR" b="1" dirty="0" smtClean="0">
                <a:latin typeface="Arial" charset="0"/>
              </a:rPr>
              <a:t>príncipe planetário;</a:t>
            </a:r>
          </a:p>
          <a:p>
            <a:pPr marL="609600" indent="-609600"/>
            <a:endParaRPr lang="pt-BR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Belzebu </a:t>
            </a:r>
            <a:r>
              <a:rPr lang="pt-BR" b="1" dirty="0" smtClean="0">
                <a:latin typeface="Arial" charset="0"/>
              </a:rPr>
              <a:t>– Líder das criaturas intermediárias</a:t>
            </a:r>
            <a:r>
              <a:rPr lang="pt-BR" b="1" dirty="0" smtClean="0">
                <a:latin typeface="Arial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28596" y="3581400"/>
            <a:ext cx="8001056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pt-BR" sz="2500" b="1" dirty="0">
                <a:latin typeface="Arial" charset="0"/>
              </a:rPr>
              <a:t>O Livro de Urântia, a 5ª revelação</a:t>
            </a:r>
          </a:p>
          <a:p>
            <a:pPr marL="609600" indent="-609600"/>
            <a:endParaRPr lang="pt-BR" sz="1500" b="1" dirty="0">
              <a:latin typeface="Arial" charset="0"/>
            </a:endParaRPr>
          </a:p>
          <a:p>
            <a:pPr marL="1066800" lvl="1" indent="-609600">
              <a:buFontTx/>
              <a:buAutoNum type="romanUcPeriod"/>
            </a:pPr>
            <a:r>
              <a:rPr lang="pt-BR" sz="2000" b="1" dirty="0" smtClean="0">
                <a:latin typeface="Arial" charset="0"/>
              </a:rPr>
              <a:t>Deus, Paraíso, Universo Central e os </a:t>
            </a:r>
            <a:r>
              <a:rPr lang="pt-BR" sz="2000" b="1" dirty="0" err="1" smtClean="0">
                <a:latin typeface="Arial" charset="0"/>
              </a:rPr>
              <a:t>Superuniversos</a:t>
            </a:r>
            <a:r>
              <a:rPr lang="pt-BR" sz="2000" b="1" dirty="0" smtClean="0">
                <a:latin typeface="Arial" charset="0"/>
              </a:rPr>
              <a:t>.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Tx/>
              <a:buAutoNum type="romanUcPeriod"/>
            </a:pPr>
            <a:r>
              <a:rPr lang="pt-BR" sz="2000" b="1" dirty="0">
                <a:latin typeface="Arial" charset="0"/>
              </a:rPr>
              <a:t>Universo </a:t>
            </a:r>
            <a:r>
              <a:rPr lang="pt-BR" sz="2000" b="1" dirty="0" smtClean="0">
                <a:latin typeface="Arial" charset="0"/>
              </a:rPr>
              <a:t>Local, vida após a morte, rebelião de Lúcifer.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Tx/>
              <a:buAutoNum type="romanUcPeriod"/>
            </a:pPr>
            <a:r>
              <a:rPr lang="pt-BR" sz="2000" b="1" dirty="0">
                <a:latin typeface="Arial" charset="0"/>
              </a:rPr>
              <a:t>História de </a:t>
            </a:r>
            <a:r>
              <a:rPr lang="pt-BR" sz="2000" b="1" dirty="0" smtClean="0">
                <a:latin typeface="Arial" charset="0"/>
              </a:rPr>
              <a:t>Urântia, criação e evolução, Adão e Eva.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Tx/>
              <a:buAutoNum type="romanUcPeriod"/>
            </a:pPr>
            <a:r>
              <a:rPr lang="pt-BR" sz="2000" b="1" dirty="0" smtClean="0">
                <a:latin typeface="Arial" charset="0"/>
              </a:rPr>
              <a:t>A vida e os ensinamentos </a:t>
            </a:r>
            <a:r>
              <a:rPr lang="pt-BR" sz="2000" b="1" dirty="0">
                <a:latin typeface="Arial" charset="0"/>
              </a:rPr>
              <a:t>de </a:t>
            </a:r>
            <a:r>
              <a:rPr lang="pt-BR" sz="2000" b="1" dirty="0" smtClean="0">
                <a:latin typeface="Arial" charset="0"/>
              </a:rPr>
              <a:t>Jesus.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0175"/>
            <a:ext cx="2514600" cy="549275"/>
          </a:xfrm>
        </p:spPr>
        <p:txBody>
          <a:bodyPr/>
          <a:lstStyle/>
          <a:p>
            <a:pPr algn="l"/>
            <a:r>
              <a:rPr lang="pt-BR" sz="3000">
                <a:latin typeface="Arial Black" pitchFamily="34" charset="0"/>
                <a:cs typeface="Times New Roman" charset="0"/>
              </a:rPr>
              <a:t>Introdução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28596" y="914400"/>
            <a:ext cx="5997575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pt-BR" sz="2500" b="1" dirty="0">
                <a:latin typeface="Arial" charset="0"/>
              </a:rPr>
              <a:t>As 5 revelações </a:t>
            </a:r>
            <a:r>
              <a:rPr lang="pt-BR" sz="2500" b="1" dirty="0" smtClean="0">
                <a:latin typeface="Arial" charset="0"/>
              </a:rPr>
              <a:t>de Época</a:t>
            </a:r>
            <a:endParaRPr lang="pt-BR" sz="2500" b="1" dirty="0">
              <a:latin typeface="Arial" charset="0"/>
            </a:endParaRPr>
          </a:p>
          <a:p>
            <a:pPr marL="609600" indent="-609600"/>
            <a:endParaRPr lang="pt-BR" sz="1500" b="1" dirty="0">
              <a:latin typeface="Arial" charset="0"/>
            </a:endParaRPr>
          </a:p>
          <a:p>
            <a:pPr marL="1066800" lvl="1" indent="-609600">
              <a:buFontTx/>
              <a:buAutoNum type="arabicPeriod"/>
            </a:pPr>
            <a:r>
              <a:rPr lang="pt-BR" sz="2000" b="1" dirty="0">
                <a:latin typeface="Arial" charset="0"/>
              </a:rPr>
              <a:t>Dalamátia –  ~500 mil anos</a:t>
            </a:r>
          </a:p>
          <a:p>
            <a:pPr marL="1066800" lvl="1" indent="-609600">
              <a:buFontTx/>
              <a:buAutoNum type="arabicPeriod"/>
            </a:pPr>
            <a:r>
              <a:rPr lang="pt-BR" sz="2000" b="1" dirty="0">
                <a:latin typeface="Arial" charset="0"/>
              </a:rPr>
              <a:t>Jardim do Éden –  ~38 mil anos</a:t>
            </a:r>
          </a:p>
          <a:p>
            <a:pPr marL="1066800" lvl="1" indent="-609600">
              <a:buFontTx/>
              <a:buAutoNum type="arabicPeriod"/>
            </a:pPr>
            <a:r>
              <a:rPr lang="pt-BR" sz="2000" b="1" dirty="0" err="1">
                <a:latin typeface="Arial" charset="0"/>
              </a:rPr>
              <a:t>Melquisedeque</a:t>
            </a:r>
            <a:r>
              <a:rPr lang="pt-BR" sz="2000" b="1" dirty="0">
                <a:latin typeface="Arial" charset="0"/>
              </a:rPr>
              <a:t> de </a:t>
            </a:r>
            <a:r>
              <a:rPr lang="pt-BR" sz="2000" b="1" dirty="0" err="1">
                <a:latin typeface="Arial" charset="0"/>
              </a:rPr>
              <a:t>Salém</a:t>
            </a:r>
            <a:r>
              <a:rPr lang="pt-BR" sz="2000" b="1" dirty="0">
                <a:latin typeface="Arial" charset="0"/>
              </a:rPr>
              <a:t> –  ~4000 anos</a:t>
            </a:r>
          </a:p>
          <a:p>
            <a:pPr marL="1066800" lvl="1" indent="-609600">
              <a:buFontTx/>
              <a:buAutoNum type="arabicPeriod"/>
            </a:pPr>
            <a:r>
              <a:rPr lang="pt-BR" sz="2000" b="1" dirty="0">
                <a:latin typeface="Arial" charset="0"/>
              </a:rPr>
              <a:t>Ensinamentos de Jesus – 2014 anos</a:t>
            </a:r>
          </a:p>
          <a:p>
            <a:pPr marL="1066800" lvl="1" indent="-609600">
              <a:buFontTx/>
              <a:buAutoNum type="arabicPeriod"/>
            </a:pPr>
            <a:r>
              <a:rPr lang="pt-BR" sz="2000" b="1" dirty="0">
                <a:latin typeface="Arial" charset="0"/>
              </a:rPr>
              <a:t>Livro de Urântia -  </a:t>
            </a:r>
            <a:r>
              <a:rPr lang="pt-BR" sz="2000" b="1" dirty="0" smtClean="0">
                <a:latin typeface="Arial" charset="0"/>
              </a:rPr>
              <a:t>76 </a:t>
            </a:r>
            <a:r>
              <a:rPr lang="pt-BR" sz="2000" b="1" dirty="0">
                <a:latin typeface="Arial" charset="0"/>
              </a:rPr>
              <a:t>anos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58" grpId="0" autoUpdateAnimBg="0"/>
      <p:bldP spid="747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928670"/>
            <a:ext cx="8143932" cy="535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As causas da rebelião: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houve qualquer condição que sugerisse ou favorecesse à rebelião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Teve </a:t>
            </a:r>
            <a:r>
              <a:rPr lang="pt-BR" sz="1800" b="1" dirty="0" smtClean="0">
                <a:latin typeface="Arial" charset="0"/>
              </a:rPr>
              <a:t>origem e forma na mente de Lúcifer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Lúcifer </a:t>
            </a:r>
            <a:r>
              <a:rPr lang="pt-BR" sz="1800" b="1" dirty="0" smtClean="0">
                <a:latin typeface="Arial" charset="0"/>
              </a:rPr>
              <a:t>anunciou seus planos a </a:t>
            </a:r>
            <a:r>
              <a:rPr lang="pt-BR" sz="1800" b="1" dirty="0" smtClean="0">
                <a:latin typeface="Arial" charset="0"/>
              </a:rPr>
              <a:t>Satã, levou meses para convencê-lo;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Antes da rebelião as </a:t>
            </a:r>
            <a:r>
              <a:rPr lang="pt-BR" sz="1800" b="1" dirty="0" smtClean="0">
                <a:latin typeface="Arial" charset="0"/>
              </a:rPr>
              <a:t>relações de Lúcifer com Michael haviam sido sempre cordiais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Lúcifer </a:t>
            </a:r>
            <a:r>
              <a:rPr lang="pt-BR" sz="1800" b="1" dirty="0" smtClean="0">
                <a:latin typeface="Arial" charset="0"/>
              </a:rPr>
              <a:t>jamais havia exprimido qualquer insatisfação com a administração do universo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Poucos </a:t>
            </a:r>
            <a:r>
              <a:rPr lang="pt-BR" sz="1800" b="1" dirty="0" smtClean="0">
                <a:latin typeface="Arial" charset="0"/>
              </a:rPr>
              <a:t>dias antes da proclamação, Lúcifer manifestou abertamente sua deslealdade a Gabriel, que comunicou imediatamente aos Altíssimos da Constelação sobre os riscos de uma rebelião deliberada no sistema de </a:t>
            </a:r>
            <a:r>
              <a:rPr lang="pt-BR" sz="1800" b="1" dirty="0" err="1" smtClean="0">
                <a:latin typeface="Arial" charset="0"/>
              </a:rPr>
              <a:t>Satânia</a:t>
            </a:r>
            <a:r>
              <a:rPr lang="pt-BR" sz="1800" b="1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521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O </a:t>
            </a:r>
            <a:r>
              <a:rPr lang="pt-BR" b="1" dirty="0" smtClean="0">
                <a:latin typeface="Arial" charset="0"/>
              </a:rPr>
              <a:t>manifesto de Lúcifer</a:t>
            </a:r>
            <a:r>
              <a:rPr lang="pt-BR" b="1" dirty="0" smtClean="0">
                <a:latin typeface="Arial" charset="0"/>
              </a:rPr>
              <a:t>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Ocorreu há </a:t>
            </a:r>
            <a:r>
              <a:rPr lang="pt-BR" sz="1800" b="1" dirty="0" smtClean="0">
                <a:latin typeface="Arial" charset="0"/>
              </a:rPr>
              <a:t>aproximadamente 200 mil </a:t>
            </a:r>
            <a:r>
              <a:rPr lang="pt-BR" sz="1800" b="1" dirty="0" smtClean="0">
                <a:latin typeface="Arial" charset="0"/>
              </a:rPr>
              <a:t>anos;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Foi </a:t>
            </a:r>
            <a:r>
              <a:rPr lang="pt-BR" sz="1800" b="1" dirty="0" smtClean="0">
                <a:latin typeface="Arial" charset="0"/>
              </a:rPr>
              <a:t>emitido no conclave anual de </a:t>
            </a:r>
            <a:r>
              <a:rPr lang="pt-BR" sz="1800" b="1" dirty="0" err="1" smtClean="0">
                <a:latin typeface="Arial" charset="0"/>
              </a:rPr>
              <a:t>Satânia</a:t>
            </a:r>
            <a:r>
              <a:rPr lang="pt-BR" sz="1800" b="1" dirty="0" smtClean="0">
                <a:latin typeface="Arial" charset="0"/>
              </a:rPr>
              <a:t>, na presença das hostes reunidas, no último dia do ano, na capital </a:t>
            </a:r>
            <a:r>
              <a:rPr lang="pt-BR" sz="1800" b="1" dirty="0" err="1" smtClean="0">
                <a:latin typeface="Arial" charset="0"/>
              </a:rPr>
              <a:t>Jerusém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Satã </a:t>
            </a:r>
            <a:r>
              <a:rPr lang="pt-BR" sz="1800" b="1" dirty="0" smtClean="0">
                <a:latin typeface="Arial" charset="0"/>
              </a:rPr>
              <a:t>proclamou que a adoração poderia ser dedicada às forças </a:t>
            </a:r>
            <a:r>
              <a:rPr lang="pt-BR" sz="1800" b="1" dirty="0" smtClean="0">
                <a:latin typeface="Arial" charset="0"/>
              </a:rPr>
              <a:t>universais, </a:t>
            </a:r>
            <a:r>
              <a:rPr lang="pt-BR" sz="1800" b="1" dirty="0" smtClean="0">
                <a:latin typeface="Arial" charset="0"/>
              </a:rPr>
              <a:t>mas que a lealdade deveria ser dedicada </a:t>
            </a:r>
            <a:r>
              <a:rPr lang="pt-BR" sz="1800" b="1" dirty="0" smtClean="0">
                <a:latin typeface="Arial" charset="0"/>
              </a:rPr>
              <a:t>exclusivamente a </a:t>
            </a:r>
            <a:r>
              <a:rPr lang="pt-BR" sz="1800" b="1" dirty="0" smtClean="0">
                <a:latin typeface="Arial" charset="0"/>
              </a:rPr>
              <a:t>Lúcifer, o “amigo de homens e anjos” e o “Deus da liberdade</a:t>
            </a:r>
            <a:r>
              <a:rPr lang="pt-BR" sz="1800" b="1" dirty="0" smtClean="0">
                <a:latin typeface="Arial" charset="0"/>
              </a:rPr>
              <a:t>”.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O </a:t>
            </a:r>
            <a:r>
              <a:rPr lang="pt-BR" sz="1800" b="1" dirty="0" smtClean="0">
                <a:latin typeface="Arial" charset="0"/>
              </a:rPr>
              <a:t>manifesto continha três pontos principais</a:t>
            </a:r>
            <a:r>
              <a:rPr lang="pt-BR" sz="1800" b="1" dirty="0" smtClean="0">
                <a:latin typeface="Arial" charset="0"/>
              </a:rPr>
              <a:t>:</a:t>
            </a:r>
          </a:p>
          <a:p>
            <a:pPr marL="1981200" lvl="3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Negava </a:t>
            </a:r>
            <a:r>
              <a:rPr lang="pt-BR" sz="1800" b="1" dirty="0" smtClean="0">
                <a:latin typeface="Arial" charset="0"/>
              </a:rPr>
              <a:t>a realidade do Pai Universal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981200" lvl="3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Sustentava </a:t>
            </a:r>
            <a:r>
              <a:rPr lang="pt-BR" sz="1800" b="1" dirty="0" smtClean="0">
                <a:latin typeface="Arial" charset="0"/>
              </a:rPr>
              <a:t>a autonomia dos governos sistêmicos e planetários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981200" lvl="3" indent="-609600">
              <a:buFont typeface="+mj-lt"/>
              <a:buAutoNum type="arabicPeriod"/>
            </a:pPr>
            <a:r>
              <a:rPr lang="pt-BR" sz="1800" b="1" dirty="0" smtClean="0">
                <a:latin typeface="Arial" charset="0"/>
              </a:rPr>
              <a:t>Defendia </a:t>
            </a:r>
            <a:r>
              <a:rPr lang="pt-BR" sz="1800" b="1" dirty="0" smtClean="0">
                <a:latin typeface="Arial" charset="0"/>
              </a:rPr>
              <a:t>que tempo de evolução era longo demais, </a:t>
            </a:r>
            <a:r>
              <a:rPr lang="pt-BR" sz="1800" b="1" dirty="0" smtClean="0">
                <a:latin typeface="Arial" charset="0"/>
              </a:rPr>
              <a:t>um gasto de energia excessivo e desnecessário.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loucura </a:t>
            </a:r>
            <a:r>
              <a:rPr lang="pt-BR" b="1" dirty="0" smtClean="0">
                <a:latin typeface="Arial" charset="0"/>
              </a:rPr>
              <a:t>de Lúcifer</a:t>
            </a:r>
            <a:r>
              <a:rPr lang="pt-BR" b="1" dirty="0" smtClean="0">
                <a:latin typeface="Arial" charset="0"/>
              </a:rPr>
              <a:t>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Lúcifer </a:t>
            </a:r>
            <a:r>
              <a:rPr lang="pt-BR" sz="1800" b="1" dirty="0" smtClean="0">
                <a:latin typeface="Arial" charset="0"/>
              </a:rPr>
              <a:t>chamou o seu manifesto de Declaração de Liberdade;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Declarou </a:t>
            </a:r>
            <a:r>
              <a:rPr lang="pt-BR" sz="1800" b="1" dirty="0" smtClean="0">
                <a:latin typeface="Arial" charset="0"/>
              </a:rPr>
              <a:t>que reconhecia Michael como seu pai e criador, mas não como seu governante;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Atacou </a:t>
            </a:r>
            <a:r>
              <a:rPr lang="pt-BR" sz="1800" b="1" dirty="0" smtClean="0">
                <a:latin typeface="Arial" charset="0"/>
              </a:rPr>
              <a:t>os Anciães dos Dias, como estrangeiros tiranos que interferiam nos assuntos dos sistemas e dos universos locais;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Estabeleceu </a:t>
            </a:r>
            <a:r>
              <a:rPr lang="pt-BR" sz="1800" b="1" dirty="0" smtClean="0">
                <a:latin typeface="Arial" charset="0"/>
              </a:rPr>
              <a:t>seus próprios tribunais e assembléias legislativas e sustentava que o governo deveria limitar-se aos planetas e que as funções deveriam ser centradas nas capitais dos sistemas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Sugeriu </a:t>
            </a:r>
            <a:r>
              <a:rPr lang="pt-BR" sz="1800" b="1" dirty="0" smtClean="0">
                <a:latin typeface="Arial" charset="0"/>
              </a:rPr>
              <a:t>que os </a:t>
            </a:r>
            <a:r>
              <a:rPr lang="pt-BR" sz="1800" b="1" dirty="0" err="1" smtClean="0">
                <a:latin typeface="Arial" charset="0"/>
              </a:rPr>
              <a:t>finalitores</a:t>
            </a:r>
            <a:r>
              <a:rPr lang="pt-BR" sz="1800" b="1" dirty="0" smtClean="0">
                <a:latin typeface="Arial" charset="0"/>
              </a:rPr>
              <a:t> haviam sido corrompidos, e eram traidores dos seus companheiros mortais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pt-BR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52014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loucura </a:t>
            </a:r>
            <a:r>
              <a:rPr lang="pt-BR" b="1" dirty="0" smtClean="0">
                <a:latin typeface="Arial" charset="0"/>
              </a:rPr>
              <a:t>de Lúcifer</a:t>
            </a:r>
            <a:r>
              <a:rPr lang="pt-BR" b="1" dirty="0" smtClean="0">
                <a:latin typeface="Arial" charset="0"/>
              </a:rPr>
              <a:t>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Condenou </a:t>
            </a:r>
            <a:r>
              <a:rPr lang="pt-BR" sz="1800" b="1" dirty="0" smtClean="0">
                <a:latin typeface="Arial" charset="0"/>
              </a:rPr>
              <a:t>todo o plano de ascensão mortal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Prometeu </a:t>
            </a:r>
            <a:r>
              <a:rPr lang="pt-BR" sz="1800" b="1" dirty="0" smtClean="0">
                <a:latin typeface="Arial" charset="0"/>
              </a:rPr>
              <a:t>aos príncipes planetários que eles seriam soberanos em seus mundos, e a confederação seria voluntária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Michael </a:t>
            </a:r>
            <a:r>
              <a:rPr lang="en-US" sz="1800" b="1" dirty="0" err="1" smtClean="0">
                <a:latin typeface="Arial" charset="0"/>
              </a:rPr>
              <a:t>escolheu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pela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não-interferência</a:t>
            </a:r>
            <a:r>
              <a:rPr lang="en-US" sz="1800" b="1" dirty="0" smtClean="0">
                <a:latin typeface="Arial" charset="0"/>
              </a:rPr>
              <a:t>;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Lúcifer apontou </a:t>
            </a:r>
            <a:r>
              <a:rPr lang="pt-BR" sz="1800" b="1" dirty="0" smtClean="0">
                <a:latin typeface="Arial" charset="0"/>
              </a:rPr>
              <a:t>todos os atrasos misericordiosos da justiça como evidência de incapacidade de Michael para conter a rebelião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Michael agora tem amplo poder e autoridade para lidar prontamente, e até mesmo sumariamente, com esses rompantes de deslealdade, mas duvidamos que a autoridade soberana o levasse a agir diferentemente se outro desses levantes ocorresse.</a:t>
            </a: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guerra nos céus: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Gabriel </a:t>
            </a:r>
            <a:r>
              <a:rPr lang="pt-BR" sz="1800" b="1" dirty="0" smtClean="0">
                <a:latin typeface="Arial" charset="0"/>
              </a:rPr>
              <a:t>assumiu o comando das hostes leais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Em </a:t>
            </a:r>
            <a:r>
              <a:rPr lang="pt-BR" sz="1800" b="1" dirty="0" err="1" smtClean="0">
                <a:latin typeface="Arial" charset="0"/>
              </a:rPr>
              <a:t>Jerusém</a:t>
            </a:r>
            <a:r>
              <a:rPr lang="pt-BR" sz="1800" b="1" dirty="0" smtClean="0">
                <a:latin typeface="Arial" charset="0"/>
              </a:rPr>
              <a:t>, Gabriel </a:t>
            </a:r>
            <a:r>
              <a:rPr lang="pt-BR" sz="1800" b="1" dirty="0" smtClean="0">
                <a:latin typeface="Arial" charset="0"/>
              </a:rPr>
              <a:t>içou a bandeira de Michael enquanto Lúcifer içou sua própria bandeira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Houve </a:t>
            </a:r>
            <a:r>
              <a:rPr lang="pt-BR" sz="1800" b="1" dirty="0" smtClean="0">
                <a:latin typeface="Arial" charset="0"/>
              </a:rPr>
              <a:t>guerra nos céus. Não uma guerra onde se derrama </a:t>
            </a:r>
            <a:r>
              <a:rPr lang="pt-BR" sz="1800" b="1" dirty="0" smtClean="0">
                <a:latin typeface="Arial" charset="0"/>
              </a:rPr>
              <a:t>o sangue </a:t>
            </a:r>
            <a:r>
              <a:rPr lang="pt-BR" sz="1800" b="1" dirty="0" smtClean="0">
                <a:latin typeface="Arial" charset="0"/>
              </a:rPr>
              <a:t>e mata o corpo. Essa guerra determinaria o destino eterno de todos os seres envolvidos. O que estava em jogo era vida eterna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Gabriel </a:t>
            </a:r>
            <a:r>
              <a:rPr lang="pt-BR" sz="1800" b="1" dirty="0" smtClean="0">
                <a:latin typeface="Arial" charset="0"/>
              </a:rPr>
              <a:t>conduziu uma interminável exposição dos sofismas dos rebeldes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O </a:t>
            </a:r>
            <a:r>
              <a:rPr lang="pt-BR" sz="1800" b="1" dirty="0" smtClean="0">
                <a:latin typeface="Arial" charset="0"/>
              </a:rPr>
              <a:t>chefe dos Serafins aliou-se à Lúcifer, e com isso um terço dos anjos o seguiu;</a:t>
            </a:r>
            <a:endParaRPr lang="pt-BR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6247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guerra nos céus: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37 </a:t>
            </a:r>
            <a:r>
              <a:rPr lang="pt-BR" sz="1800" b="1" dirty="0" smtClean="0">
                <a:latin typeface="Arial" charset="0"/>
              </a:rPr>
              <a:t>príncipes planetários dos 607 se aliaram à rebelião, </a:t>
            </a:r>
            <a:r>
              <a:rPr lang="pt-BR" sz="1800" b="1" dirty="0" smtClean="0">
                <a:latin typeface="Arial" charset="0"/>
              </a:rPr>
              <a:t>entre eles nosso príncipe Caligástia;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Serafins</a:t>
            </a:r>
            <a:r>
              <a:rPr lang="pt-BR" sz="1800" b="1" dirty="0" smtClean="0">
                <a:latin typeface="Arial" charset="0"/>
              </a:rPr>
              <a:t>, Filhos Materiais, Seres Intermediários e Homens </a:t>
            </a:r>
            <a:r>
              <a:rPr lang="pt-BR" sz="1800" b="1" dirty="0" smtClean="0">
                <a:latin typeface="Arial" charset="0"/>
              </a:rPr>
              <a:t>também se </a:t>
            </a:r>
            <a:r>
              <a:rPr lang="pt-BR" sz="1800" b="1" dirty="0" smtClean="0">
                <a:latin typeface="Arial" charset="0"/>
              </a:rPr>
              <a:t>aliaram aos rebeldes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95</a:t>
            </a:r>
            <a:r>
              <a:rPr lang="pt-BR" sz="1800" b="1" dirty="0" smtClean="0">
                <a:latin typeface="Arial" charset="0"/>
              </a:rPr>
              <a:t>% dos Filhos Materiais e 1/3 dos anjos se perderam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Os </a:t>
            </a:r>
            <a:r>
              <a:rPr lang="pt-BR" sz="1800" b="1" dirty="0" smtClean="0">
                <a:latin typeface="Arial" charset="0"/>
              </a:rPr>
              <a:t>sistemas de </a:t>
            </a:r>
            <a:r>
              <a:rPr lang="pt-BR" sz="1800" b="1" dirty="0" smtClean="0">
                <a:latin typeface="Arial" charset="0"/>
              </a:rPr>
              <a:t>comunicação, </a:t>
            </a:r>
            <a:r>
              <a:rPr lang="pt-BR" sz="1800" b="1" dirty="0" smtClean="0">
                <a:latin typeface="Arial" charset="0"/>
              </a:rPr>
              <a:t>sob poder dos </a:t>
            </a:r>
            <a:r>
              <a:rPr lang="pt-BR" sz="1800" b="1" dirty="0" smtClean="0">
                <a:latin typeface="Arial" charset="0"/>
              </a:rPr>
              <a:t>rebeldes, </a:t>
            </a:r>
            <a:r>
              <a:rPr lang="pt-BR" sz="1800" b="1" dirty="0" smtClean="0">
                <a:latin typeface="Arial" charset="0"/>
              </a:rPr>
              <a:t>anunciavam para todo o sistema </a:t>
            </a:r>
            <a:r>
              <a:rPr lang="pt-BR" sz="1800" b="1" dirty="0" smtClean="0">
                <a:latin typeface="Arial" charset="0"/>
              </a:rPr>
              <a:t>as </a:t>
            </a:r>
            <a:r>
              <a:rPr lang="pt-BR" sz="1800" b="1" dirty="0" smtClean="0">
                <a:latin typeface="Arial" charset="0"/>
              </a:rPr>
              <a:t>idéias de Lúcifer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Foram dados tempo e </a:t>
            </a:r>
            <a:r>
              <a:rPr lang="pt-BR" sz="1800" b="1" dirty="0" smtClean="0">
                <a:latin typeface="Arial" charset="0"/>
              </a:rPr>
              <a:t>oportunidade para que todas </a:t>
            </a:r>
            <a:r>
              <a:rPr lang="pt-BR" sz="1800" b="1" dirty="0" smtClean="0">
                <a:latin typeface="Arial" charset="0"/>
              </a:rPr>
              <a:t>as criaturas pudessem fazer </a:t>
            </a:r>
            <a:r>
              <a:rPr lang="pt-BR" sz="1800" b="1" dirty="0" smtClean="0">
                <a:latin typeface="Arial" charset="0"/>
              </a:rPr>
              <a:t>a sua </a:t>
            </a:r>
            <a:r>
              <a:rPr lang="pt-BR" sz="1800" b="1" dirty="0" smtClean="0">
                <a:latin typeface="Arial" charset="0"/>
              </a:rPr>
              <a:t>escolha;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Então </a:t>
            </a:r>
            <a:r>
              <a:rPr lang="pt-BR" sz="1800" b="1" dirty="0" smtClean="0">
                <a:latin typeface="Arial" charset="0"/>
              </a:rPr>
              <a:t>foi dada a ordem para que o sistema e os planetas rebeldes ficassem isolados, colocados em quarentena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pt-BR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5139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rebelião planetária: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Caligástia </a:t>
            </a:r>
            <a:r>
              <a:rPr lang="pt-BR" sz="1800" b="1" dirty="0" smtClean="0">
                <a:latin typeface="Arial" charset="0"/>
              </a:rPr>
              <a:t>havia reinado neste mundo por 300 mil anos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Satã fazia visitas regulares a Urântia, em uma dessas </a:t>
            </a:r>
            <a:r>
              <a:rPr lang="pt-BR" sz="1800" b="1" dirty="0" smtClean="0">
                <a:latin typeface="Arial" charset="0"/>
              </a:rPr>
              <a:t>visitas anunciou os planos de Lúcifer;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Caligástia </a:t>
            </a:r>
            <a:r>
              <a:rPr lang="en-US" sz="1800" b="1" dirty="0" err="1" smtClean="0">
                <a:latin typeface="Arial" charset="0"/>
              </a:rPr>
              <a:t>concordou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em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trair</a:t>
            </a:r>
            <a:r>
              <a:rPr lang="en-US" sz="1800" b="1" dirty="0" smtClean="0">
                <a:latin typeface="Arial" charset="0"/>
              </a:rPr>
              <a:t> a </a:t>
            </a:r>
            <a:r>
              <a:rPr lang="en-US" sz="1800" b="1" dirty="0" err="1" smtClean="0">
                <a:latin typeface="Arial" charset="0"/>
              </a:rPr>
              <a:t>confiança</a:t>
            </a:r>
            <a:r>
              <a:rPr lang="en-US" sz="1800" b="1" dirty="0" smtClean="0">
                <a:latin typeface="Arial" charset="0"/>
              </a:rPr>
              <a:t> do </a:t>
            </a:r>
            <a:r>
              <a:rPr lang="en-US" sz="1800" b="1" dirty="0" err="1" smtClean="0">
                <a:latin typeface="Arial" charset="0"/>
              </a:rPr>
              <a:t>Filho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Criador</a:t>
            </a:r>
            <a:r>
              <a:rPr lang="en-US" sz="1800" b="1" dirty="0" smtClean="0">
                <a:latin typeface="Arial" charset="0"/>
              </a:rPr>
              <a:t>, e com </a:t>
            </a:r>
            <a:r>
              <a:rPr lang="en-US" sz="1800" b="1" dirty="0" err="1" smtClean="0">
                <a:latin typeface="Arial" charset="0"/>
              </a:rPr>
              <a:t>ele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Daligástia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Abaddon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e </a:t>
            </a:r>
            <a:r>
              <a:rPr lang="en-US" sz="1800" b="1" dirty="0" err="1" smtClean="0">
                <a:latin typeface="Arial" charset="0"/>
              </a:rPr>
              <a:t>Belzebu</a:t>
            </a:r>
            <a:r>
              <a:rPr lang="en-US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800" b="1" dirty="0" err="1" smtClean="0">
                <a:latin typeface="Arial" charset="0"/>
              </a:rPr>
              <a:t>Daligástia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proclamou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solenemente</a:t>
            </a:r>
            <a:r>
              <a:rPr lang="en-US" sz="1800" b="1" dirty="0" smtClean="0">
                <a:latin typeface="Arial" charset="0"/>
              </a:rPr>
              <a:t>, Caligástia o Deus de Urântia e </a:t>
            </a:r>
            <a:r>
              <a:rPr lang="en-US" sz="1800" b="1" dirty="0" err="1" smtClean="0">
                <a:latin typeface="Arial" charset="0"/>
              </a:rPr>
              <a:t>supremo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perante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todos</a:t>
            </a:r>
            <a:r>
              <a:rPr lang="en-US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Dos 100 </a:t>
            </a:r>
            <a:r>
              <a:rPr lang="en-US" sz="1800" b="1" dirty="0" err="1" smtClean="0">
                <a:latin typeface="Arial" charset="0"/>
              </a:rPr>
              <a:t>assessores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somente</a:t>
            </a:r>
            <a:r>
              <a:rPr lang="en-US" sz="1800" b="1" dirty="0" smtClean="0">
                <a:latin typeface="Arial" charset="0"/>
              </a:rPr>
              <a:t> 60 se </a:t>
            </a:r>
            <a:r>
              <a:rPr lang="en-US" sz="1800" b="1" dirty="0" err="1" smtClean="0">
                <a:latin typeface="Arial" charset="0"/>
              </a:rPr>
              <a:t>rebelaram</a:t>
            </a:r>
            <a:r>
              <a:rPr lang="en-US" sz="1800" b="1" dirty="0" smtClean="0">
                <a:latin typeface="Arial" charset="0"/>
              </a:rPr>
              <a:t>, o </a:t>
            </a:r>
            <a:r>
              <a:rPr lang="en-US" sz="1800" b="1" dirty="0" err="1" smtClean="0">
                <a:latin typeface="Arial" charset="0"/>
              </a:rPr>
              <a:t>restante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manteve</a:t>
            </a:r>
            <a:r>
              <a:rPr lang="en-US" sz="1800" b="1" dirty="0" smtClean="0">
                <a:latin typeface="Arial" charset="0"/>
              </a:rPr>
              <a:t>-se </a:t>
            </a:r>
            <a:r>
              <a:rPr lang="en-US" sz="1800" b="1" dirty="0" err="1" smtClean="0">
                <a:latin typeface="Arial" charset="0"/>
              </a:rPr>
              <a:t>fiel</a:t>
            </a:r>
            <a:r>
              <a:rPr lang="en-US" sz="1800" b="1" dirty="0" smtClean="0">
                <a:latin typeface="Arial" charset="0"/>
              </a:rPr>
              <a:t> a Michael;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Ao eclodir </a:t>
            </a:r>
            <a:r>
              <a:rPr lang="pt-BR" sz="1800" b="1" dirty="0" smtClean="0">
                <a:latin typeface="Arial" charset="0"/>
              </a:rPr>
              <a:t>a rebelião os fiéis enviaram uma mensagem à </a:t>
            </a:r>
            <a:r>
              <a:rPr lang="pt-BR" sz="1800" b="1" dirty="0" err="1" smtClean="0">
                <a:latin typeface="Arial" charset="0"/>
              </a:rPr>
              <a:t>Jerusém</a:t>
            </a:r>
            <a:r>
              <a:rPr lang="pt-BR" sz="1800" b="1" dirty="0" smtClean="0">
                <a:latin typeface="Arial" charset="0"/>
              </a:rPr>
              <a:t>, relatando a loucura de Caligástia. A resposta confirmava a soberania do príncipe planetário em Urântia</a:t>
            </a:r>
            <a:r>
              <a:rPr lang="pt-BR" sz="1800" b="1" dirty="0" smtClean="0">
                <a:latin typeface="Arial" charset="0"/>
              </a:rPr>
              <a:t>;</a:t>
            </a:r>
            <a:endParaRPr lang="en-US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A Rebelião de Lúcifer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55399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rebelião planetária:</a:t>
            </a:r>
          </a:p>
          <a:p>
            <a:pPr marL="609600" indent="-609600">
              <a:buFont typeface="Arial" pitchFamily="34" charset="0"/>
              <a:buChar char="•"/>
            </a:pPr>
            <a:endParaRPr lang="pt-BR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Não satisfeitos, enviaram outra mensagem, agora </a:t>
            </a:r>
            <a:r>
              <a:rPr lang="pt-BR" sz="1800" b="1" dirty="0" smtClean="0">
                <a:latin typeface="Arial" charset="0"/>
              </a:rPr>
              <a:t>à </a:t>
            </a:r>
            <a:r>
              <a:rPr lang="pt-BR" sz="1800" b="1" dirty="0" err="1" smtClean="0">
                <a:latin typeface="Arial" charset="0"/>
              </a:rPr>
              <a:t>Edêntia</a:t>
            </a:r>
            <a:r>
              <a:rPr lang="pt-BR" sz="1800" b="1" dirty="0" smtClean="0">
                <a:latin typeface="Arial" charset="0"/>
              </a:rPr>
              <a:t>, capital da constelação. </a:t>
            </a:r>
            <a:r>
              <a:rPr lang="pt-BR" sz="1800" b="1" dirty="0" smtClean="0">
                <a:latin typeface="Arial" charset="0"/>
              </a:rPr>
              <a:t>Mas antes </a:t>
            </a:r>
            <a:r>
              <a:rPr lang="pt-BR" sz="1800" b="1" dirty="0" smtClean="0">
                <a:latin typeface="Arial" charset="0"/>
              </a:rPr>
              <a:t>que pudessem receber a resposta, os sistemas de comunicação foram </a:t>
            </a:r>
            <a:r>
              <a:rPr lang="pt-BR" sz="1800" b="1" dirty="0" smtClean="0">
                <a:latin typeface="Arial" charset="0"/>
              </a:rPr>
              <a:t>cortados por causa da quarentena;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Os fiéis, liderados por Van e </a:t>
            </a:r>
            <a:r>
              <a:rPr lang="pt-BR" sz="1800" b="1" dirty="0" err="1" smtClean="0">
                <a:latin typeface="Arial" charset="0"/>
              </a:rPr>
              <a:t>Amadon</a:t>
            </a:r>
            <a:r>
              <a:rPr lang="pt-BR" sz="1800" b="1" dirty="0" smtClean="0">
                <a:latin typeface="Arial" charset="0"/>
              </a:rPr>
              <a:t>, assumiram a custódia da </a:t>
            </a:r>
            <a:r>
              <a:rPr lang="pt-BR" sz="1800" b="1" dirty="0" smtClean="0">
                <a:latin typeface="Arial" charset="0"/>
              </a:rPr>
              <a:t>árvore da vida, e permitiram que apenas os 40 </a:t>
            </a:r>
            <a:r>
              <a:rPr lang="pt-BR" sz="1800" b="1" dirty="0" smtClean="0">
                <a:latin typeface="Arial" charset="0"/>
              </a:rPr>
              <a:t>assessores leais </a:t>
            </a:r>
            <a:r>
              <a:rPr lang="pt-BR" sz="1800" b="1" dirty="0" smtClean="0">
                <a:latin typeface="Arial" charset="0"/>
              </a:rPr>
              <a:t>se alimentassem dela</a:t>
            </a:r>
            <a:r>
              <a:rPr lang="pt-BR" sz="18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Os </a:t>
            </a:r>
            <a:r>
              <a:rPr lang="en-US" sz="1800" b="1" dirty="0" err="1" smtClean="0">
                <a:latin typeface="Arial" charset="0"/>
              </a:rPr>
              <a:t>assessores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rebeldes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escolheram</a:t>
            </a:r>
            <a:r>
              <a:rPr lang="en-US" sz="1800" b="1" dirty="0" smtClean="0">
                <a:latin typeface="Arial" charset="0"/>
              </a:rPr>
              <a:t> Nod </a:t>
            </a:r>
            <a:r>
              <a:rPr lang="en-US" sz="1800" b="1" dirty="0" err="1" smtClean="0">
                <a:latin typeface="Arial" charset="0"/>
              </a:rPr>
              <a:t>como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seu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líder</a:t>
            </a:r>
            <a:r>
              <a:rPr lang="en-US" sz="1800" b="1" dirty="0" smtClean="0">
                <a:latin typeface="Arial" charset="0"/>
              </a:rPr>
              <a:t>, e </a:t>
            </a:r>
            <a:r>
              <a:rPr lang="en-US" sz="1800" b="1" dirty="0" err="1" smtClean="0">
                <a:latin typeface="Arial" charset="0"/>
              </a:rPr>
              <a:t>sabendo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que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sem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o </a:t>
            </a:r>
            <a:r>
              <a:rPr lang="en-US" sz="1800" b="1" dirty="0" err="1" smtClean="0">
                <a:latin typeface="Arial" charset="0"/>
              </a:rPr>
              <a:t>fruto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da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árvore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da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vida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envelheceriam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até</a:t>
            </a:r>
            <a:r>
              <a:rPr lang="en-US" sz="1800" b="1" dirty="0" smtClean="0">
                <a:latin typeface="Arial" charset="0"/>
              </a:rPr>
              <a:t> a </a:t>
            </a:r>
            <a:r>
              <a:rPr lang="en-US" sz="1800" b="1" dirty="0" err="1" smtClean="0">
                <a:latin typeface="Arial" charset="0"/>
              </a:rPr>
              <a:t>morte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Daligástia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deu</a:t>
            </a:r>
            <a:r>
              <a:rPr lang="en-US" sz="1800" b="1" dirty="0" smtClean="0">
                <a:latin typeface="Arial" charset="0"/>
              </a:rPr>
              <a:t> a </a:t>
            </a:r>
            <a:r>
              <a:rPr lang="en-US" sz="1800" b="1" dirty="0" err="1" smtClean="0">
                <a:latin typeface="Arial" charset="0"/>
              </a:rPr>
              <a:t>ordem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para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que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recorressem</a:t>
            </a:r>
            <a:r>
              <a:rPr lang="en-US" sz="1800" b="1" dirty="0" smtClean="0">
                <a:latin typeface="Arial" charset="0"/>
              </a:rPr>
              <a:t> à </a:t>
            </a:r>
            <a:r>
              <a:rPr lang="en-US" sz="1800" b="1" dirty="0" err="1" smtClean="0">
                <a:latin typeface="Arial" charset="0"/>
              </a:rPr>
              <a:t>reprodução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assexuada</a:t>
            </a:r>
            <a:r>
              <a:rPr lang="en-US" sz="1800" b="1" dirty="0" smtClean="0">
                <a:latin typeface="Arial" charset="0"/>
              </a:rPr>
              <a:t>.</a:t>
            </a: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r>
              <a:rPr lang="en-US" sz="1800" b="1" i="1" dirty="0" smtClean="0">
                <a:latin typeface="Arial" charset="0"/>
              </a:rPr>
              <a:t>“E </a:t>
            </a:r>
            <a:r>
              <a:rPr lang="en-US" sz="1800" b="1" i="1" dirty="0" err="1" smtClean="0">
                <a:latin typeface="Arial" charset="0"/>
              </a:rPr>
              <a:t>os</a:t>
            </a:r>
            <a:r>
              <a:rPr lang="en-US" sz="1800" b="1" i="1" dirty="0" smtClean="0">
                <a:latin typeface="Arial" charset="0"/>
              </a:rPr>
              <a:t> </a:t>
            </a:r>
            <a:r>
              <a:rPr lang="en-US" sz="1800" b="1" i="1" dirty="0" err="1" smtClean="0">
                <a:latin typeface="Arial" charset="0"/>
              </a:rPr>
              <a:t>filhos</a:t>
            </a:r>
            <a:r>
              <a:rPr lang="en-US" sz="1800" b="1" i="1" dirty="0" smtClean="0">
                <a:latin typeface="Arial" charset="0"/>
              </a:rPr>
              <a:t> de Deus </a:t>
            </a:r>
            <a:r>
              <a:rPr lang="en-US" sz="1800" b="1" i="1" dirty="0" err="1" smtClean="0">
                <a:latin typeface="Arial" charset="0"/>
              </a:rPr>
              <a:t>uniram</a:t>
            </a:r>
            <a:r>
              <a:rPr lang="en-US" sz="1800" b="1" i="1" dirty="0" smtClean="0">
                <a:latin typeface="Arial" charset="0"/>
              </a:rPr>
              <a:t>-se </a:t>
            </a:r>
            <a:r>
              <a:rPr lang="en-US" sz="1800" b="1" i="1" dirty="0" err="1" smtClean="0">
                <a:latin typeface="Arial" charset="0"/>
              </a:rPr>
              <a:t>às</a:t>
            </a:r>
            <a:r>
              <a:rPr lang="en-US" sz="1800" b="1" i="1" dirty="0" smtClean="0">
                <a:latin typeface="Arial" charset="0"/>
              </a:rPr>
              <a:t> </a:t>
            </a:r>
            <a:r>
              <a:rPr lang="en-US" sz="1800" b="1" i="1" dirty="0" err="1" smtClean="0">
                <a:latin typeface="Arial" charset="0"/>
              </a:rPr>
              <a:t>filhas</a:t>
            </a:r>
            <a:r>
              <a:rPr lang="en-US" sz="1800" b="1" i="1" dirty="0" smtClean="0">
                <a:latin typeface="Arial" charset="0"/>
              </a:rPr>
              <a:t> dos </a:t>
            </a:r>
            <a:r>
              <a:rPr lang="en-US" sz="1800" b="1" i="1" dirty="0" err="1" smtClean="0">
                <a:latin typeface="Arial" charset="0"/>
              </a:rPr>
              <a:t>homens</a:t>
            </a:r>
            <a:r>
              <a:rPr lang="en-US" sz="1800" b="1" i="1" dirty="0" smtClean="0">
                <a:latin typeface="Arial" charset="0"/>
              </a:rPr>
              <a:t>”</a:t>
            </a:r>
            <a:endParaRPr lang="pt-BR" sz="1800" b="1" i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1066800" lvl="1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 Filho do Homem em Urântia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Durante </a:t>
            </a:r>
            <a:r>
              <a:rPr lang="pt-BR" sz="1800" b="1" dirty="0" smtClean="0">
                <a:latin typeface="Arial" charset="0"/>
              </a:rPr>
              <a:t>quase 200 mil anos foi permitido que Lúcifer e Satã perambulassem </a:t>
            </a:r>
            <a:r>
              <a:rPr lang="pt-BR" sz="1800" b="1" dirty="0" smtClean="0">
                <a:latin typeface="Arial" charset="0"/>
              </a:rPr>
              <a:t>pelo </a:t>
            </a:r>
            <a:r>
              <a:rPr lang="pt-BR" sz="1800" b="1" dirty="0" smtClean="0">
                <a:latin typeface="Arial" charset="0"/>
              </a:rPr>
              <a:t>sistema, entretanto </a:t>
            </a:r>
            <a:r>
              <a:rPr lang="pt-BR" sz="1800" b="1" dirty="0" smtClean="0">
                <a:latin typeface="Arial" charset="0"/>
              </a:rPr>
              <a:t>não </a:t>
            </a:r>
            <a:r>
              <a:rPr lang="pt-BR" sz="1800" b="1" dirty="0" smtClean="0">
                <a:latin typeface="Arial" charset="0"/>
              </a:rPr>
              <a:t>conseguiram </a:t>
            </a:r>
            <a:r>
              <a:rPr lang="pt-BR" sz="1800" b="1" dirty="0" smtClean="0">
                <a:latin typeface="Arial" charset="0"/>
              </a:rPr>
              <a:t>mais enganar qualquer </a:t>
            </a:r>
            <a:r>
              <a:rPr lang="pt-BR" sz="1800" b="1" dirty="0" smtClean="0">
                <a:latin typeface="Arial" charset="0"/>
              </a:rPr>
              <a:t>outro </a:t>
            </a:r>
            <a:r>
              <a:rPr lang="pt-BR" sz="1800" b="1" dirty="0" smtClean="0">
                <a:latin typeface="Arial" charset="0"/>
              </a:rPr>
              <a:t>príncipe;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sz="1800" b="1" dirty="0" err="1" smtClean="0">
                <a:latin typeface="Arial" charset="0"/>
              </a:rPr>
              <a:t>Quando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os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príncipes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planetários</a:t>
            </a:r>
            <a:r>
              <a:rPr lang="en-US" sz="1800" b="1" dirty="0" smtClean="0">
                <a:latin typeface="Arial" charset="0"/>
              </a:rPr>
              <a:t> se </a:t>
            </a:r>
            <a:r>
              <a:rPr lang="en-US" sz="1800" b="1" dirty="0" err="1" smtClean="0">
                <a:latin typeface="Arial" charset="0"/>
              </a:rPr>
              <a:t>reuniam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Satã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juntava</a:t>
            </a:r>
            <a:r>
              <a:rPr lang="en-US" sz="1800" b="1" dirty="0" smtClean="0">
                <a:latin typeface="Arial" charset="0"/>
              </a:rPr>
              <a:t>-se a </a:t>
            </a:r>
            <a:r>
              <a:rPr lang="en-US" sz="1800" b="1" dirty="0" err="1" smtClean="0">
                <a:latin typeface="Arial" charset="0"/>
              </a:rPr>
              <a:t>eles</a:t>
            </a:r>
            <a:r>
              <a:rPr lang="en-US" sz="1800" b="1" dirty="0" smtClean="0">
                <a:latin typeface="Arial" charset="0"/>
              </a:rPr>
              <a:t>, </a:t>
            </a:r>
            <a:r>
              <a:rPr lang="en-US" sz="1800" b="1" dirty="0" err="1" smtClean="0">
                <a:latin typeface="Arial" charset="0"/>
              </a:rPr>
              <a:t>reivindicando</a:t>
            </a:r>
            <a:r>
              <a:rPr lang="en-US" sz="1800" b="1" dirty="0" smtClean="0">
                <a:latin typeface="Arial" charset="0"/>
              </a:rPr>
              <a:t> ser o </a:t>
            </a:r>
            <a:r>
              <a:rPr lang="en-US" sz="1800" b="1" dirty="0" err="1" smtClean="0">
                <a:latin typeface="Arial" charset="0"/>
              </a:rPr>
              <a:t>representante</a:t>
            </a:r>
            <a:r>
              <a:rPr lang="en-US" sz="1800" b="1" dirty="0" smtClean="0">
                <a:latin typeface="Arial" charset="0"/>
              </a:rPr>
              <a:t> dos </a:t>
            </a:r>
            <a:r>
              <a:rPr lang="en-US" sz="1800" b="1" dirty="0" err="1" smtClean="0">
                <a:latin typeface="Arial" charset="0"/>
              </a:rPr>
              <a:t>mundos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isolados</a:t>
            </a:r>
            <a:r>
              <a:rPr lang="en-US" sz="1800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Quando </a:t>
            </a:r>
            <a:r>
              <a:rPr lang="pt-BR" sz="1800" b="1" dirty="0" smtClean="0">
                <a:latin typeface="Arial" charset="0"/>
              </a:rPr>
              <a:t>Michael esteve encarnado em Urântia, Lúcifer e Satã vieram pessoalmente </a:t>
            </a:r>
            <a:r>
              <a:rPr lang="pt-BR" sz="1800" b="1" dirty="0" smtClean="0">
                <a:latin typeface="Arial" charset="0"/>
              </a:rPr>
              <a:t>tentar </a:t>
            </a:r>
            <a:r>
              <a:rPr lang="pt-BR" sz="1800" b="1" dirty="0" err="1" smtClean="0">
                <a:latin typeface="Arial" charset="0"/>
              </a:rPr>
              <a:t>persuadí-lo</a:t>
            </a:r>
            <a:r>
              <a:rPr lang="pt-BR" sz="1800" b="1" dirty="0" smtClean="0">
                <a:latin typeface="Arial" charset="0"/>
              </a:rPr>
              <a:t> </a:t>
            </a:r>
            <a:r>
              <a:rPr lang="pt-BR" sz="1800" b="1" dirty="0" smtClean="0">
                <a:latin typeface="Arial" charset="0"/>
              </a:rPr>
              <a:t>a aderir à </a:t>
            </a:r>
            <a:r>
              <a:rPr lang="pt-BR" sz="1800" b="1" dirty="0" smtClean="0">
                <a:latin typeface="Arial" charset="0"/>
              </a:rPr>
              <a:t>rebelião, mas falharam;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sz="1800" b="1" dirty="0" smtClean="0">
                <a:latin typeface="Arial" charset="0"/>
              </a:rPr>
              <a:t>Antes </a:t>
            </a:r>
            <a:r>
              <a:rPr lang="pt-BR" sz="1800" b="1" dirty="0" smtClean="0">
                <a:latin typeface="Arial" charset="0"/>
              </a:rPr>
              <a:t>de partir deste mundo Michael ofereceu misericórdia aos dois, mas eles desdenharam sua afetuosa </a:t>
            </a:r>
            <a:r>
              <a:rPr lang="pt-BR" sz="1800" b="1" dirty="0" smtClean="0">
                <a:latin typeface="Arial" charset="0"/>
              </a:rPr>
              <a:t>oferta;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sz="1800" b="1" dirty="0" err="1" smtClean="0">
                <a:latin typeface="Arial" charset="0"/>
              </a:rPr>
              <a:t>Milhares</a:t>
            </a:r>
            <a:r>
              <a:rPr lang="en-US" sz="1800" b="1" dirty="0" smtClean="0">
                <a:latin typeface="Arial" charset="0"/>
              </a:rPr>
              <a:t> de </a:t>
            </a:r>
            <a:r>
              <a:rPr lang="en-US" sz="1800" b="1" dirty="0" err="1" smtClean="0">
                <a:latin typeface="Arial" charset="0"/>
              </a:rPr>
              <a:t>S</a:t>
            </a:r>
            <a:r>
              <a:rPr lang="en-US" sz="1800" b="1" dirty="0" err="1" smtClean="0">
                <a:latin typeface="Arial" charset="0"/>
              </a:rPr>
              <a:t>erafins</a:t>
            </a:r>
            <a:r>
              <a:rPr lang="en-US" sz="1800" b="1" dirty="0" smtClean="0">
                <a:latin typeface="Arial" charset="0"/>
              </a:rPr>
              <a:t> e </a:t>
            </a:r>
            <a:r>
              <a:rPr lang="en-US" sz="1800" b="1" dirty="0" err="1" smtClean="0">
                <a:latin typeface="Arial" charset="0"/>
              </a:rPr>
              <a:t>Filhos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Materiais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aceitaram</a:t>
            </a:r>
            <a:r>
              <a:rPr lang="en-US" sz="1800" b="1" dirty="0" smtClean="0">
                <a:latin typeface="Arial" charset="0"/>
              </a:rPr>
              <a:t> a </a:t>
            </a:r>
            <a:r>
              <a:rPr lang="en-US" sz="1800" b="1" dirty="0" err="1" smtClean="0">
                <a:latin typeface="Arial" charset="0"/>
              </a:rPr>
              <a:t>misericórdia</a:t>
            </a:r>
            <a:r>
              <a:rPr lang="en-US" sz="1800" b="1" dirty="0" smtClean="0">
                <a:latin typeface="Arial" charset="0"/>
              </a:rPr>
              <a:t> do </a:t>
            </a:r>
            <a:r>
              <a:rPr lang="en-US" sz="1800" b="1" dirty="0" err="1" smtClean="0">
                <a:latin typeface="Arial" charset="0"/>
              </a:rPr>
              <a:t>Filho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Criador</a:t>
            </a:r>
            <a:r>
              <a:rPr lang="en-US" sz="1800" b="1" dirty="0" smtClean="0">
                <a:latin typeface="Arial" charset="0"/>
              </a:rPr>
              <a:t> e </a:t>
            </a:r>
            <a:r>
              <a:rPr lang="en-US" sz="1800" b="1" dirty="0" err="1" smtClean="0">
                <a:latin typeface="Arial" charset="0"/>
              </a:rPr>
              <a:t>foram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reabilitados</a:t>
            </a:r>
            <a:r>
              <a:rPr lang="en-US" sz="1800" b="1" dirty="0" smtClean="0">
                <a:latin typeface="Arial" charset="0"/>
              </a:rPr>
              <a:t>;</a:t>
            </a:r>
            <a:endParaRPr lang="en-US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 Filho do Homem em Urântia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Na época da ressurreição de Jesus, Lúcifer foram aprisionados</a:t>
            </a:r>
            <a:r>
              <a:rPr lang="pt-BR" sz="2000" b="1" dirty="0" smtClean="0">
                <a:latin typeface="Arial" charset="0"/>
              </a:rPr>
              <a:t>, no satélite de número um, do grupo do Pai, nas esferas de transição de </a:t>
            </a:r>
            <a:r>
              <a:rPr lang="pt-BR" sz="2000" b="1" dirty="0" err="1" smtClean="0">
                <a:latin typeface="Arial" charset="0"/>
              </a:rPr>
              <a:t>Jerusém</a:t>
            </a:r>
            <a:r>
              <a:rPr lang="pt-BR" sz="2000" b="1" dirty="0" smtClean="0">
                <a:latin typeface="Arial" charset="0"/>
              </a:rPr>
              <a:t>. </a:t>
            </a:r>
            <a:r>
              <a:rPr lang="pt-BR" sz="2000" b="1" dirty="0" smtClean="0">
                <a:latin typeface="Arial" charset="0"/>
              </a:rPr>
              <a:t>e aguardam o veredicto dos tribunais de </a:t>
            </a:r>
            <a:r>
              <a:rPr lang="pt-BR" sz="2000" b="1" dirty="0" err="1" smtClean="0">
                <a:latin typeface="Arial" charset="0"/>
              </a:rPr>
              <a:t>Uversa</a:t>
            </a:r>
            <a:r>
              <a:rPr lang="pt-BR" sz="2000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sz="2000" b="1" dirty="0" err="1" smtClean="0">
                <a:latin typeface="Arial" charset="0"/>
              </a:rPr>
              <a:t>Entretanto</a:t>
            </a:r>
            <a:r>
              <a:rPr lang="en-US" sz="2000" b="1" dirty="0" smtClean="0">
                <a:latin typeface="Arial" charset="0"/>
              </a:rPr>
              <a:t> a </a:t>
            </a:r>
            <a:r>
              <a:rPr lang="en-US" sz="2000" b="1" dirty="0" err="1" smtClean="0">
                <a:latin typeface="Arial" charset="0"/>
              </a:rPr>
              <a:t>Satã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foi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permitido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fazer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visitas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periódicas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aos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príncipes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planetários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isolados</a:t>
            </a:r>
            <a:r>
              <a:rPr lang="en-US" sz="2000" b="1" dirty="0" smtClean="0">
                <a:latin typeface="Arial" charset="0"/>
              </a:rPr>
              <a:t>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20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Na época </a:t>
            </a:r>
            <a:r>
              <a:rPr lang="pt-BR" sz="2000" b="1" dirty="0" smtClean="0">
                <a:latin typeface="Arial" charset="0"/>
              </a:rPr>
              <a:t>da apresentação </a:t>
            </a:r>
            <a:r>
              <a:rPr lang="pt-BR" sz="2000" b="1" dirty="0" smtClean="0">
                <a:latin typeface="Arial" charset="0"/>
              </a:rPr>
              <a:t>dos documentos de Urântia aconteceu </a:t>
            </a:r>
            <a:r>
              <a:rPr lang="pt-BR" sz="2000" b="1" dirty="0" smtClean="0">
                <a:latin typeface="Arial" charset="0"/>
              </a:rPr>
              <a:t>a primeira das audiências </a:t>
            </a:r>
            <a:r>
              <a:rPr lang="pt-BR" sz="2000" b="1" dirty="0" smtClean="0">
                <a:latin typeface="Arial" charset="0"/>
              </a:rPr>
              <a:t>do caso Gabriel </a:t>
            </a:r>
            <a:r>
              <a:rPr lang="pt-BR" sz="2000" b="1" i="1" dirty="0" smtClean="0">
                <a:latin typeface="Arial" charset="0"/>
              </a:rPr>
              <a:t>versus </a:t>
            </a:r>
            <a:r>
              <a:rPr lang="pt-BR" sz="2000" b="1" dirty="0" smtClean="0">
                <a:latin typeface="Arial" charset="0"/>
              </a:rPr>
              <a:t>Lúcifer . E Satã </a:t>
            </a:r>
            <a:r>
              <a:rPr lang="pt-BR" sz="2000" b="1" dirty="0" smtClean="0">
                <a:latin typeface="Arial" charset="0"/>
              </a:rPr>
              <a:t>está agora incondicionalmente detido nos mundos de prisão de </a:t>
            </a:r>
            <a:r>
              <a:rPr lang="pt-BR" sz="2000" b="1" dirty="0" err="1" smtClean="0">
                <a:latin typeface="Arial" charset="0"/>
              </a:rPr>
              <a:t>Jerusém</a:t>
            </a:r>
            <a:r>
              <a:rPr lang="pt-BR" sz="2000" b="1" dirty="0" smtClean="0">
                <a:latin typeface="Arial" charset="0"/>
              </a:rPr>
              <a:t>.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2000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A </a:t>
            </a:r>
            <a:r>
              <a:rPr lang="en-US" sz="2000" b="1" dirty="0" err="1" smtClean="0">
                <a:latin typeface="Arial" charset="0"/>
              </a:rPr>
              <a:t>quarentena</a:t>
            </a:r>
            <a:r>
              <a:rPr lang="en-US" sz="2000" b="1" dirty="0" smtClean="0">
                <a:latin typeface="Arial" charset="0"/>
              </a:rPr>
              <a:t>  </a:t>
            </a:r>
            <a:r>
              <a:rPr lang="en-US" sz="2000" b="1" dirty="0" err="1" smtClean="0">
                <a:latin typeface="Arial" charset="0"/>
              </a:rPr>
              <a:t>sistêmica</a:t>
            </a:r>
            <a:r>
              <a:rPr lang="en-US" sz="2000" b="1" dirty="0" smtClean="0">
                <a:latin typeface="Arial" charset="0"/>
              </a:rPr>
              <a:t> e </a:t>
            </a:r>
            <a:r>
              <a:rPr lang="en-US" sz="2000" b="1" dirty="0" err="1" smtClean="0">
                <a:latin typeface="Arial" charset="0"/>
              </a:rPr>
              <a:t>planetária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continuarão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enquanto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Lúcifer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estiver</a:t>
            </a:r>
            <a:r>
              <a:rPr lang="en-US" sz="2000" b="1" dirty="0" smtClean="0">
                <a:latin typeface="Arial" charset="0"/>
              </a:rPr>
              <a:t> vivo;</a:t>
            </a:r>
          </a:p>
          <a:p>
            <a:pPr marL="609600" indent="-609600">
              <a:buFont typeface="Arial" pitchFamily="34" charset="0"/>
              <a:buChar char="•"/>
            </a:pPr>
            <a:endParaRPr lang="en-US" sz="14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John_Byron_The_Central_Universe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2902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Conclusão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b="1" dirty="0" smtClean="0">
                <a:latin typeface="Arial" charset="0"/>
              </a:rPr>
              <a:t>A rebelião </a:t>
            </a:r>
            <a:r>
              <a:rPr lang="pt-BR" b="1" dirty="0" smtClean="0">
                <a:latin typeface="Arial" charset="0"/>
              </a:rPr>
              <a:t>está tecnicamente terminada, e os </a:t>
            </a:r>
            <a:r>
              <a:rPr lang="pt-BR" b="1" dirty="0" smtClean="0">
                <a:latin typeface="Arial" charset="0"/>
              </a:rPr>
              <a:t>sete mundos de </a:t>
            </a:r>
            <a:r>
              <a:rPr lang="pt-BR" b="1" dirty="0" smtClean="0">
                <a:latin typeface="Arial" charset="0"/>
              </a:rPr>
              <a:t>prisão em </a:t>
            </a:r>
            <a:r>
              <a:rPr lang="pt-BR" b="1" dirty="0" err="1" smtClean="0">
                <a:latin typeface="Arial" charset="0"/>
              </a:rPr>
              <a:t>Jerusém</a:t>
            </a:r>
            <a:r>
              <a:rPr lang="pt-BR" b="1" dirty="0" smtClean="0">
                <a:latin typeface="Arial" charset="0"/>
              </a:rPr>
              <a:t> constituem </a:t>
            </a:r>
            <a:r>
              <a:rPr lang="pt-BR" b="1" dirty="0" smtClean="0">
                <a:latin typeface="Arial" charset="0"/>
              </a:rPr>
              <a:t>um solene aviso para todo o </a:t>
            </a:r>
            <a:r>
              <a:rPr lang="pt-BR" b="1" dirty="0" smtClean="0">
                <a:latin typeface="Arial" charset="0"/>
              </a:rPr>
              <a:t>universo local de </a:t>
            </a:r>
            <a:r>
              <a:rPr lang="pt-BR" b="1" dirty="0" err="1" smtClean="0">
                <a:latin typeface="Arial" charset="0"/>
              </a:rPr>
              <a:t>Nébadon</a:t>
            </a:r>
            <a:r>
              <a:rPr lang="pt-BR" b="1" dirty="0" smtClean="0">
                <a:latin typeface="Arial" charset="0"/>
              </a:rPr>
              <a:t>: </a:t>
            </a:r>
          </a:p>
          <a:p>
            <a:pPr marL="609600" indent="-609600">
              <a:buFont typeface="Arial" pitchFamily="34" charset="0"/>
              <a:buChar char="•"/>
            </a:pPr>
            <a:endParaRPr lang="pt-BR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i="1" dirty="0" smtClean="0">
                <a:latin typeface="Arial" charset="0"/>
              </a:rPr>
              <a:t>“</a:t>
            </a:r>
            <a:r>
              <a:rPr lang="pt-BR" b="1" i="1" dirty="0" smtClean="0">
                <a:latin typeface="Arial" charset="0"/>
              </a:rPr>
              <a:t>de que o caminho do transgressor é duro”;</a:t>
            </a:r>
          </a:p>
          <a:p>
            <a:pPr marL="609600" indent="-609600">
              <a:buFont typeface="Arial" pitchFamily="34" charset="0"/>
              <a:buChar char="•"/>
            </a:pPr>
            <a:endParaRPr lang="pt-BR" b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i="1" dirty="0" smtClean="0">
                <a:latin typeface="Arial" charset="0"/>
              </a:rPr>
              <a:t>“</a:t>
            </a:r>
            <a:r>
              <a:rPr lang="pt-BR" b="1" i="1" dirty="0" smtClean="0">
                <a:latin typeface="Arial" charset="0"/>
              </a:rPr>
              <a:t>pois dentro de cada pecado está oculta a semente da sua própria destruição”; e que </a:t>
            </a:r>
            <a:endParaRPr lang="pt-BR" b="1" i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endParaRPr lang="pt-BR" b="1" i="1" dirty="0" smtClean="0">
              <a:latin typeface="Arial" charset="0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pt-BR" b="1" i="1" dirty="0" smtClean="0">
                <a:latin typeface="Arial" charset="0"/>
              </a:rPr>
              <a:t>“</a:t>
            </a:r>
            <a:r>
              <a:rPr lang="pt-BR" b="1" i="1" dirty="0" smtClean="0">
                <a:latin typeface="Arial" charset="0"/>
              </a:rPr>
              <a:t>a recompensa do pecado é a morte</a:t>
            </a:r>
            <a:r>
              <a:rPr lang="pt-BR" b="1" i="1" dirty="0" smtClean="0">
                <a:latin typeface="Arial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Conclusão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708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</a:rPr>
              <a:t>“A princípio, o levante de Lúcifer pareceu constituir uma calamidade sem atenuantes para o sistema e mesmo para o universo. Gradualmente os benefícios começaram a acumular-se. Com o decorrer de vinte e cinco mil anos do tempo do sistema (vinte mil anos do tempo de Urântia), os </a:t>
            </a:r>
            <a:r>
              <a:rPr lang="pt-BR" sz="2000" b="1" dirty="0" err="1" smtClean="0">
                <a:latin typeface="Arial" charset="0"/>
              </a:rPr>
              <a:t>Melquisedeques</a:t>
            </a:r>
            <a:r>
              <a:rPr lang="pt-BR" sz="2000" b="1" dirty="0" smtClean="0">
                <a:latin typeface="Arial" charset="0"/>
              </a:rPr>
              <a:t> começaram a ensinar que o bem resultante da loucura de Lúcifer chegava a igualar o mal incorrido. A soma do mal, àquela altura, tinha-se tornado quase estacionária, continuando a crescer apenas em alguns mundos isolados, enquanto as repercussões benéficas multiplicavam-se e estendiam-se pelo universo e o </a:t>
            </a:r>
            <a:r>
              <a:rPr lang="pt-BR" sz="2000" b="1" dirty="0" err="1" smtClean="0">
                <a:latin typeface="Arial" charset="0"/>
              </a:rPr>
              <a:t>superuniverso</a:t>
            </a:r>
            <a:r>
              <a:rPr lang="pt-BR" sz="2000" b="1" dirty="0" smtClean="0">
                <a:latin typeface="Arial" charset="0"/>
              </a:rPr>
              <a:t>, chegando mesmo até </a:t>
            </a:r>
            <a:r>
              <a:rPr lang="pt-BR" sz="2000" b="1" dirty="0" err="1" smtClean="0">
                <a:latin typeface="Arial" charset="0"/>
              </a:rPr>
              <a:t>Havona</a:t>
            </a:r>
            <a:r>
              <a:rPr lang="pt-BR" sz="2000" b="1" dirty="0" smtClean="0">
                <a:latin typeface="Arial" charset="0"/>
              </a:rPr>
              <a:t>. Os </a:t>
            </a:r>
            <a:r>
              <a:rPr lang="pt-BR" sz="2000" b="1" dirty="0" err="1" smtClean="0">
                <a:latin typeface="Arial" charset="0"/>
              </a:rPr>
              <a:t>Melquisedeques</a:t>
            </a:r>
            <a:r>
              <a:rPr lang="pt-BR" sz="2000" b="1" dirty="0" smtClean="0">
                <a:latin typeface="Arial" charset="0"/>
              </a:rPr>
              <a:t> ensinam agora que o bem que resulta da rebelião de </a:t>
            </a:r>
            <a:r>
              <a:rPr lang="pt-BR" sz="2000" b="1" dirty="0" err="1" smtClean="0">
                <a:latin typeface="Arial" charset="0"/>
              </a:rPr>
              <a:t>Satânia</a:t>
            </a:r>
            <a:r>
              <a:rPr lang="pt-BR" sz="2000" b="1" dirty="0" smtClean="0">
                <a:latin typeface="Arial" charset="0"/>
              </a:rPr>
              <a:t> é mais do que mil vezes a soma de todo o mal.” </a:t>
            </a:r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Pág. 619:3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219200" cy="244475"/>
          </a:xfrm>
        </p:spPr>
        <p:txBody>
          <a:bodyPr/>
          <a:lstStyle/>
          <a:p>
            <a:r>
              <a:rPr lang="pt-BR" sz="1000"/>
              <a:t>Agradecimento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3405804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  <a:latin typeface="Arial Black" pitchFamily="34" charset="0"/>
              </a:rPr>
              <a:t>Agradecimento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915400" cy="5109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>
                <a:latin typeface="Arial" charset="0"/>
              </a:rPr>
              <a:t>Associação Urântia do Brasil (AUB) agradece a presença de todos e os convida a ler o Livro de Urântia, disponível na internet, nos seguintes endereços: </a:t>
            </a:r>
          </a:p>
          <a:p>
            <a:endParaRPr lang="pt-BR" sz="1400" dirty="0">
              <a:latin typeface="Arial" charset="0"/>
            </a:endParaRPr>
          </a:p>
          <a:p>
            <a:r>
              <a:rPr lang="pt-BR" dirty="0" smtClean="0">
                <a:latin typeface="Arial" charset="0"/>
                <a:hlinkClick r:id="rId2"/>
              </a:rPr>
              <a:t>www.urantia.org.br</a:t>
            </a:r>
            <a:endParaRPr lang="pt-BR" dirty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endParaRPr lang="pt-BR" sz="2000" dirty="0">
              <a:latin typeface="Arial" charset="0"/>
            </a:endParaRPr>
          </a:p>
          <a:p>
            <a:endParaRPr lang="pt-BR" sz="2000" dirty="0">
              <a:latin typeface="Arial" charset="0"/>
            </a:endParaRPr>
          </a:p>
          <a:p>
            <a:endParaRPr lang="pt-BR" sz="2000" dirty="0">
              <a:latin typeface="Arial" charset="0"/>
            </a:endParaRPr>
          </a:p>
          <a:p>
            <a:endParaRPr lang="pt-BR" sz="2000" dirty="0">
              <a:latin typeface="Arial" charset="0"/>
            </a:endParaRPr>
          </a:p>
          <a:p>
            <a:endParaRPr lang="pt-BR" sz="2000" dirty="0">
              <a:latin typeface="Arial" charset="0"/>
            </a:endParaRPr>
          </a:p>
          <a:p>
            <a:endParaRPr lang="pt-BR" dirty="0">
              <a:latin typeface="Arial" charset="0"/>
            </a:endParaRPr>
          </a:p>
          <a:p>
            <a:pPr algn="ctr"/>
            <a:r>
              <a:rPr lang="pt-BR" sz="1800" dirty="0">
                <a:latin typeface="Arial" charset="0"/>
              </a:rPr>
              <a:t>Este trabalho utiliza citações do Livro de Urantia © 1955 Urantia Foundation</a:t>
            </a:r>
            <a:br>
              <a:rPr lang="pt-BR" sz="1800" dirty="0">
                <a:latin typeface="Arial" charset="0"/>
              </a:rPr>
            </a:br>
            <a:r>
              <a:rPr lang="pt-BR" sz="1800" dirty="0">
                <a:latin typeface="Arial" charset="0"/>
              </a:rPr>
              <a:t>533 Diversey Parkway, Chicago, </a:t>
            </a:r>
            <a:r>
              <a:rPr lang="pt-BR" sz="1800" dirty="0" err="1">
                <a:latin typeface="Arial" charset="0"/>
              </a:rPr>
              <a:t>Illinois</a:t>
            </a:r>
            <a:r>
              <a:rPr lang="pt-BR" sz="1800" dirty="0">
                <a:latin typeface="Arial" charset="0"/>
              </a:rPr>
              <a:t> 60614, (001773) 525-3319, </a:t>
            </a:r>
            <a:r>
              <a:rPr lang="pt-BR" sz="1800" dirty="0" err="1">
                <a:latin typeface="Arial" charset="0"/>
              </a:rPr>
              <a:t>http</a:t>
            </a:r>
            <a:r>
              <a:rPr lang="pt-BR" sz="1800" dirty="0">
                <a:latin typeface="Arial" charset="0"/>
              </a:rPr>
              <a:t>//www.urantia.org</a:t>
            </a:r>
            <a:br>
              <a:rPr lang="pt-BR" sz="1800" dirty="0">
                <a:latin typeface="Arial" charset="0"/>
              </a:rPr>
            </a:br>
            <a:r>
              <a:rPr lang="pt-BR" sz="1800" dirty="0">
                <a:latin typeface="Arial" charset="0"/>
              </a:rPr>
              <a:t>Todos os direitos reservados.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0" y="3000372"/>
            <a:ext cx="9144000" cy="135732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8" name="Imagem 7" descr="logo_a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062747"/>
            <a:ext cx="5357850" cy="122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ohn_Byron_The_Master_Universe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avo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71530" cy="726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ohn_Byron_The_Master_Universe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48" y="-2357479"/>
            <a:ext cx="13244302" cy="993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andeuniver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6" y="0"/>
            <a:ext cx="8869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52400" y="130175"/>
            <a:ext cx="8563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Superuniverso</a:t>
            </a:r>
            <a:r>
              <a:rPr kumimoji="0" lang="pt-BR" sz="3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 de </a:t>
            </a:r>
            <a:r>
              <a:rPr kumimoji="0" lang="pt-BR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charset="0"/>
              </a:rPr>
              <a:t>Orvônton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914400"/>
            <a:ext cx="6603090" cy="48628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endParaRPr lang="pt-BR" sz="1500" b="1" dirty="0" smtClean="0">
              <a:latin typeface="Arial" charset="0"/>
            </a:endParaRP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 setores maiores em cada </a:t>
            </a:r>
            <a:r>
              <a:rPr lang="pt-BR" sz="2000" b="1" dirty="0" err="1" smtClean="0">
                <a:latin typeface="Arial" charset="0"/>
              </a:rPr>
              <a:t>superuniverso</a:t>
            </a:r>
            <a:r>
              <a:rPr lang="pt-BR" sz="2000" b="1" dirty="0" smtClean="0">
                <a:latin typeface="Arial" charset="0"/>
              </a:rPr>
              <a:t>;</a:t>
            </a: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 setores menores em cada setor maior;</a:t>
            </a: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 universos locais em cada setor menor;</a:t>
            </a: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 constelações em cada universo local;</a:t>
            </a: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 sistemas em cada constelação;</a:t>
            </a:r>
          </a:p>
          <a:p>
            <a:pPr marL="1066800" lvl="1" indent="-609600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1.000 </a:t>
            </a:r>
            <a:r>
              <a:rPr lang="en-US" sz="2000" b="1" dirty="0" err="1" smtClean="0">
                <a:latin typeface="Arial" charset="0"/>
              </a:rPr>
              <a:t>mundos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em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cada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sistema</a:t>
            </a:r>
            <a:r>
              <a:rPr lang="en-US" sz="2000" b="1" dirty="0" smtClean="0">
                <a:latin typeface="Arial" charset="0"/>
              </a:rPr>
              <a:t>;</a:t>
            </a:r>
            <a:endParaRPr lang="en-US" sz="1500" b="1" dirty="0">
              <a:latin typeface="Arial" charset="0"/>
            </a:endParaRPr>
          </a:p>
          <a:p>
            <a:pPr marL="609600" indent="-609600"/>
            <a:endParaRPr lang="pt-BR" sz="1500" b="1" dirty="0">
              <a:latin typeface="Arial" charset="0"/>
            </a:endParaRP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 setores maiores;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1000 setores menores;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100000 universos locais;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10000000 constelações;</a:t>
            </a:r>
            <a:endParaRPr lang="pt-BR" sz="2000" b="1" dirty="0">
              <a:latin typeface="Arial" charset="0"/>
            </a:endParaRPr>
          </a:p>
          <a:p>
            <a:pPr marL="1066800" lvl="1" indent="-609600">
              <a:buFont typeface="Wingdings" pitchFamily="2" charset="2"/>
              <a:buChar char="Ø"/>
            </a:pPr>
            <a:r>
              <a:rPr lang="pt-BR" sz="2000" b="1" dirty="0" smtClean="0">
                <a:latin typeface="Arial" charset="0"/>
              </a:rPr>
              <a:t>1.000.000.000 sistemas;</a:t>
            </a:r>
          </a:p>
          <a:p>
            <a:pPr marL="1066800" lvl="1" indent="-609600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1.000.000.000.000 </a:t>
            </a:r>
            <a:r>
              <a:rPr lang="en-US" sz="2000" b="1" dirty="0" err="1" smtClean="0">
                <a:latin typeface="Arial" charset="0"/>
              </a:rPr>
              <a:t>planetas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habitáveis</a:t>
            </a:r>
            <a:r>
              <a:rPr lang="en-US" sz="2000" b="1" dirty="0" smtClean="0">
                <a:latin typeface="Arial" charset="0"/>
              </a:rPr>
              <a:t>.</a:t>
            </a:r>
          </a:p>
          <a:p>
            <a:pPr marL="1066800" lvl="1" indent="-609600"/>
            <a:endParaRPr lang="en-US" sz="2000" b="1" dirty="0">
              <a:latin typeface="Arial" charset="0"/>
            </a:endParaRPr>
          </a:p>
          <a:p>
            <a:pPr marL="1066800" lvl="1" indent="-609600"/>
            <a:r>
              <a:rPr lang="en-US" sz="2000" b="1" dirty="0" smtClean="0">
                <a:latin typeface="Arial" charset="0"/>
              </a:rPr>
              <a:t>São 7 </a:t>
            </a:r>
            <a:r>
              <a:rPr lang="en-US" sz="2000" b="1" dirty="0" err="1" smtClean="0">
                <a:latin typeface="Arial" charset="0"/>
              </a:rPr>
              <a:t>superuniversos</a:t>
            </a:r>
            <a:r>
              <a:rPr lang="en-US" sz="2000" b="1" dirty="0" smtClean="0">
                <a:latin typeface="Arial" charset="0"/>
              </a:rPr>
              <a:t> = 7 </a:t>
            </a:r>
            <a:r>
              <a:rPr lang="en-US" sz="2000" b="1" dirty="0" err="1" smtClean="0">
                <a:latin typeface="Arial" charset="0"/>
              </a:rPr>
              <a:t>trilhões</a:t>
            </a:r>
            <a:r>
              <a:rPr lang="en-US" sz="2000" b="1" dirty="0" smtClean="0">
                <a:latin typeface="Arial" charset="0"/>
              </a:rPr>
              <a:t> de </a:t>
            </a:r>
            <a:r>
              <a:rPr lang="en-US" sz="2000" b="1" dirty="0" err="1" smtClean="0">
                <a:latin typeface="Arial" charset="0"/>
              </a:rPr>
              <a:t>mundos</a:t>
            </a:r>
            <a:r>
              <a:rPr lang="en-US" sz="2000" b="1" dirty="0" smtClean="0">
                <a:latin typeface="Arial" charset="0"/>
              </a:rPr>
              <a:t>.</a:t>
            </a:r>
            <a:endParaRPr lang="pt-BR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142875"/>
            <a:ext cx="7772400" cy="549275"/>
          </a:xfrm>
        </p:spPr>
        <p:txBody>
          <a:bodyPr/>
          <a:lstStyle/>
          <a:p>
            <a:pPr algn="l"/>
            <a:r>
              <a:rPr lang="pt-BR" sz="3000">
                <a:latin typeface="Arial Black" pitchFamily="34" charset="0"/>
              </a:rPr>
              <a:t>Urântia</a:t>
            </a:r>
          </a:p>
        </p:txBody>
      </p:sp>
      <p:sp>
        <p:nvSpPr>
          <p:cNvPr id="107536" name="AutoShape 16"/>
          <p:cNvSpPr>
            <a:spLocks noChangeArrowheads="1"/>
          </p:cNvSpPr>
          <p:nvPr/>
        </p:nvSpPr>
        <p:spPr bwMode="auto">
          <a:xfrm>
            <a:off x="395288" y="908050"/>
            <a:ext cx="4105275" cy="5257800"/>
          </a:xfrm>
          <a:prstGeom prst="flowChartMultidocument">
            <a:avLst/>
          </a:prstGeom>
          <a:solidFill>
            <a:srgbClr val="08080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107540" name="Picture 20" descr="uranti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33563"/>
            <a:ext cx="3455987" cy="3348037"/>
          </a:xfrm>
          <a:prstGeom prst="rect">
            <a:avLst/>
          </a:prstGeom>
          <a:noFill/>
        </p:spPr>
      </p:pic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4929190" y="885183"/>
            <a:ext cx="3929090" cy="440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/>
              <a:t>     Registro no Paraíso: </a:t>
            </a:r>
          </a:p>
          <a:p>
            <a:r>
              <a:rPr lang="pt-BR" sz="2000" dirty="0" smtClean="0"/>
              <a:t>        5 </a:t>
            </a:r>
            <a:r>
              <a:rPr lang="pt-BR" sz="2000" dirty="0"/>
              <a:t>342 482 337 666 </a:t>
            </a:r>
          </a:p>
          <a:p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     Situa-se </a:t>
            </a:r>
            <a:r>
              <a:rPr lang="pt-BR" sz="2000" dirty="0"/>
              <a:t>no Sistema de 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 smtClean="0"/>
              <a:t>       </a:t>
            </a:r>
            <a:r>
              <a:rPr lang="pt-BR" sz="2000" dirty="0" err="1" smtClean="0"/>
              <a:t>Satânia</a:t>
            </a:r>
            <a:r>
              <a:rPr lang="pt-BR" sz="2000" dirty="0"/>
              <a:t>; </a:t>
            </a:r>
          </a:p>
          <a:p>
            <a:pPr>
              <a:buFont typeface="Wingdings" pitchFamily="2" charset="2"/>
              <a:buChar char="Ø"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     Constelação </a:t>
            </a:r>
            <a:r>
              <a:rPr lang="pt-BR" sz="2000" dirty="0"/>
              <a:t>de 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 smtClean="0"/>
              <a:t>       </a:t>
            </a:r>
            <a:r>
              <a:rPr lang="pt-BR" sz="2000" dirty="0" err="1" smtClean="0"/>
              <a:t>Norlatiadeque</a:t>
            </a:r>
            <a:r>
              <a:rPr lang="pt-BR" sz="2000" dirty="0"/>
              <a:t>;</a:t>
            </a:r>
          </a:p>
          <a:p>
            <a:pPr>
              <a:buFont typeface="Wingdings" pitchFamily="2" charset="2"/>
              <a:buChar char="Ø"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     Universo </a:t>
            </a:r>
            <a:r>
              <a:rPr lang="pt-BR" sz="2000" dirty="0"/>
              <a:t>Local de </a:t>
            </a:r>
            <a:endParaRPr lang="pt-BR" sz="2000" dirty="0" smtClean="0"/>
          </a:p>
          <a:p>
            <a:r>
              <a:rPr lang="pt-BR" sz="2000" dirty="0" smtClean="0"/>
              <a:t>        </a:t>
            </a:r>
            <a:r>
              <a:rPr lang="pt-BR" sz="2000" dirty="0" err="1" smtClean="0"/>
              <a:t>Nébadon</a:t>
            </a:r>
            <a:r>
              <a:rPr lang="pt-BR" sz="2000" dirty="0"/>
              <a:t>; e </a:t>
            </a:r>
          </a:p>
          <a:p>
            <a:pPr>
              <a:buFont typeface="Wingdings" pitchFamily="2" charset="2"/>
              <a:buChar char="Ø"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     </a:t>
            </a:r>
            <a:r>
              <a:rPr lang="pt-BR" sz="2000" dirty="0" err="1" smtClean="0"/>
              <a:t>Superuniverso</a:t>
            </a:r>
            <a:r>
              <a:rPr lang="pt-BR" sz="2000" dirty="0" smtClean="0"/>
              <a:t> de </a:t>
            </a:r>
          </a:p>
          <a:p>
            <a:r>
              <a:rPr lang="pt-BR" sz="2000" dirty="0" smtClean="0"/>
              <a:t> </a:t>
            </a:r>
            <a:r>
              <a:rPr lang="pt-BR" sz="2000" dirty="0" smtClean="0"/>
              <a:t>       </a:t>
            </a:r>
            <a:r>
              <a:rPr lang="pt-BR" sz="2000" dirty="0" err="1" smtClean="0"/>
              <a:t>Orvônton</a:t>
            </a:r>
            <a:endParaRPr lang="pt-BR" sz="2000" dirty="0"/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76200" y="6324600"/>
            <a:ext cx="89773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tx2"/>
                </a:solidFill>
                <a:latin typeface="Arial" charset="0"/>
              </a:rPr>
              <a:t>“...a vossa esfera é tão precisamente administrada e fomentada, com tanto e tal amor, que é como se ela fosse </a:t>
            </a:r>
          </a:p>
          <a:p>
            <a:r>
              <a:rPr lang="pt-BR" sz="1400">
                <a:solidFill>
                  <a:schemeClr val="tx2"/>
                </a:solidFill>
                <a:latin typeface="Arial" charset="0"/>
              </a:rPr>
              <a:t>o único mundo habitado em toda a existência.” pág. 183 </a:t>
            </a:r>
            <a:r>
              <a:rPr lang="en-US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§</a:t>
            </a:r>
            <a:r>
              <a:rPr lang="pt-BR" sz="1400">
                <a:solidFill>
                  <a:schemeClr val="tx2"/>
                </a:solidFill>
                <a:latin typeface="Arial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36" grpId="0" animBg="1"/>
      <p:bldP spid="107542" grpId="0" autoUpdateAnimBg="0"/>
      <p:bldP spid="107543" grpId="0" autoUpdateAnimBg="0"/>
    </p:bldLst>
  </p:timing>
</p:sld>
</file>

<file path=ppt/theme/theme1.xml><?xml version="1.0" encoding="utf-8"?>
<a:theme xmlns:a="http://schemas.openxmlformats.org/drawingml/2006/main" name="Quartz">
  <a:themeElements>
    <a:clrScheme name="Quar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Quartz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Quar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apresentação\Quartz.pot</Template>
  <TotalTime>3637</TotalTime>
  <Words>2563</Words>
  <Application>Microsoft Office PowerPoint</Application>
  <PresentationFormat>Apresentação na tela (4:3)</PresentationFormat>
  <Paragraphs>364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Quartz</vt:lpstr>
      <vt:lpstr>Início</vt:lpstr>
      <vt:lpstr>Introdução</vt:lpstr>
      <vt:lpstr>Slide 3</vt:lpstr>
      <vt:lpstr>Slide 4</vt:lpstr>
      <vt:lpstr>Slide 5</vt:lpstr>
      <vt:lpstr>Slide 6</vt:lpstr>
      <vt:lpstr>Slide 7</vt:lpstr>
      <vt:lpstr>Slide 8</vt:lpstr>
      <vt:lpstr>Urântia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Agradecimento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Vida Após a Morte Segundo o Livro de Urantia</dc:title>
  <dc:creator>Nemias F. Mól</dc:creator>
  <cp:lastModifiedBy>Nemias</cp:lastModifiedBy>
  <cp:revision>234</cp:revision>
  <dcterms:created xsi:type="dcterms:W3CDTF">2004-07-03T14:12:13Z</dcterms:created>
  <dcterms:modified xsi:type="dcterms:W3CDTF">2010-05-21T19:56:26Z</dcterms:modified>
</cp:coreProperties>
</file>