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86" r:id="rId2"/>
    <p:sldId id="308" r:id="rId3"/>
    <p:sldId id="309" r:id="rId4"/>
    <p:sldId id="310" r:id="rId5"/>
    <p:sldId id="289" r:id="rId6"/>
    <p:sldId id="273" r:id="rId7"/>
    <p:sldId id="260" r:id="rId8"/>
    <p:sldId id="295" r:id="rId9"/>
    <p:sldId id="296" r:id="rId10"/>
    <p:sldId id="274" r:id="rId11"/>
    <p:sldId id="297" r:id="rId12"/>
    <p:sldId id="311" r:id="rId13"/>
    <p:sldId id="312" r:id="rId14"/>
    <p:sldId id="298" r:id="rId15"/>
    <p:sldId id="261" r:id="rId16"/>
    <p:sldId id="262" r:id="rId17"/>
    <p:sldId id="263" r:id="rId18"/>
    <p:sldId id="257" r:id="rId19"/>
    <p:sldId id="258" r:id="rId20"/>
    <p:sldId id="313" r:id="rId21"/>
    <p:sldId id="314" r:id="rId22"/>
    <p:sldId id="315" r:id="rId23"/>
    <p:sldId id="316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FF99"/>
    <a:srgbClr val="FF0066"/>
    <a:srgbClr val="CC3300"/>
    <a:srgbClr val="333399"/>
    <a:srgbClr val="080808"/>
    <a:srgbClr val="11111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4581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pt-BR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pt-B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8EB8199E-2E22-46A6-B01E-8217FDAD8DE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24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A2748-1BF3-4FCF-8140-9D9A3899B507}" type="slidenum">
              <a:rPr lang="pt-BR"/>
              <a:pPr/>
              <a:t>16</a:t>
            </a:fld>
            <a:endParaRPr lang="pt-BR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 b="1"/>
              <a:t>O azar personificado:</a:t>
            </a:r>
            <a:r>
              <a:rPr lang="pt-BR"/>
              <a:t> “O homem tende a acreditar naquilo que acredita lhe convém.” O azar revela ignorância ou preguiça para conhecer as causas e desaparece quando a mente descobre um universo de lei e ordem, onde todo efeito tem uma causa.</a:t>
            </a:r>
          </a:p>
          <a:p>
            <a:r>
              <a:rPr lang="pt-BR" b="1"/>
              <a:t>Morte como inexplicável:</a:t>
            </a:r>
            <a:r>
              <a:rPr lang="pt-BR"/>
              <a:t>  a maioria morria violentamente; qdo. alguem morria de velhice, não sabiam explicar. Ainda hoje há sistemas teológicos que explicam a morte como uma ação de forças espirituais (doutrina do pecado original + queda).</a:t>
            </a:r>
          </a:p>
          <a:p>
            <a:r>
              <a:rPr lang="pt-BR" b="1"/>
              <a:t>Sobrevivência após a morte:</a:t>
            </a:r>
            <a:r>
              <a:rPr lang="pt-BR"/>
              <a:t> sonhos simultâneos de vários membros da tribo com um cacique falecido </a:t>
            </a:r>
            <a:r>
              <a:rPr lang="pt-BR">
                <a:sym typeface="Wingdings" pitchFamily="2" charset="2"/>
              </a:rPr>
              <a:t> a alma do cacique voltou. E portanto, algo sobrevive. A falta de um conceito de eternidade (não contavem nem até 20) gerou um conceito de “encarnações recorrentes” (pág.: 953)</a:t>
            </a:r>
          </a:p>
          <a:p>
            <a:r>
              <a:rPr lang="pt-BR" sz="900" b="1"/>
              <a:t>Alma fantasmagórica:</a:t>
            </a:r>
            <a:r>
              <a:rPr lang="pt-BR" sz="900"/>
              <a:t> (alma = sopro) alma confundida com o sopro, rito católico de transmissão do Espírito (Pneuma).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AFF72-CAE3-4E18-9FE9-E750C262D9EA}" type="slidenum">
              <a:rPr lang="pt-BR"/>
              <a:pPr/>
              <a:t>17</a:t>
            </a:fld>
            <a:endParaRPr lang="pt-BR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4128" name="Picture 32" descr="BTZBUL1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A2DCFF-71A1-4C35-BD6C-B3C9E42C08F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B385F-673F-44EC-AA5D-3378160A0FF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45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229350" y="0"/>
            <a:ext cx="2076450" cy="5562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076950" cy="55626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37061-4992-4CB3-A73F-7D1073CE932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73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78592-5061-4EF1-955B-C6094311682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11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DE0DB-176F-43FC-ACD2-53BBBA98EFA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04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075F1-4C21-4780-AA17-278482A8FAB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37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640CE-306B-4DBA-93B3-2234A4E235F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654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E8186-4F8A-40B9-BF6D-72E72E49437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086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F0B44-BE0B-4319-8FF3-D477245B9FD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31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D74AC-B688-406A-90CA-C1690EDE847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05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9666A-FEFE-4BED-99E2-83E5F90743C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03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307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4309 h 4320"/>
                <a:gd name="T2" fmla="*/ 1737 w 1737"/>
                <a:gd name="T3" fmla="*/ 4320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0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4415 h 4420"/>
                <a:gd name="T2" fmla="*/ 1739 w 1739"/>
                <a:gd name="T3" fmla="*/ 442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415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38 h 4338"/>
                <a:gd name="T4" fmla="*/ 2080 w 2080"/>
                <a:gd name="T5" fmla="*/ 4338 h 4338"/>
                <a:gd name="T6" fmla="*/ 1033 w 2080"/>
                <a:gd name="T7" fmla="*/ 0 h 4338"/>
                <a:gd name="T8" fmla="*/ 0 w 2080"/>
                <a:gd name="T9" fmla="*/ 7 h 4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102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7724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F6A2F763-DA0A-4E0A-89E7-048202E151BD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antia.com.br/" TargetMode="External"/><Relationship Id="rId2" Type="http://schemas.openxmlformats.org/officeDocument/2006/relationships/hyperlink" Target="http://www.urantia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hyperlink" Target="http://www.elub.com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grande_universo.pps#-1,1,Slide 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anjo e crianç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4835525" cy="5334000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257800" y="4343400"/>
            <a:ext cx="3657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27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 vida após a morte segundo </a:t>
            </a:r>
          </a:p>
          <a:p>
            <a:pPr algn="ctr"/>
            <a:r>
              <a:rPr lang="pt-BR" sz="27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 Livro de Urântia</a:t>
            </a:r>
          </a:p>
        </p:txBody>
      </p:sp>
      <p:pic>
        <p:nvPicPr>
          <p:cNvPr id="48134" name="Picture 6" descr="urantia_cover.jpg (17564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"/>
            <a:ext cx="22955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9850" y="6324600"/>
            <a:ext cx="8388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>
                <a:solidFill>
                  <a:schemeClr val="tx2"/>
                </a:solidFill>
                <a:latin typeface="Arial" charset="0"/>
              </a:rPr>
              <a:t>“A morte é apenas o começo de uma interminável carreira de aventuras...” pág. 159 </a:t>
            </a:r>
            <a:r>
              <a:rPr lang="en-US" sz="1400">
                <a:solidFill>
                  <a:schemeClr val="tx2"/>
                </a:solidFill>
                <a:latin typeface="Arial" charset="0"/>
                <a:cs typeface="Arial" charset="0"/>
              </a:rPr>
              <a:t>§ 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7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-468313" y="0"/>
            <a:ext cx="250825" cy="2282825"/>
          </a:xfrm>
        </p:spPr>
        <p:txBody>
          <a:bodyPr/>
          <a:lstStyle/>
          <a:p>
            <a:r>
              <a:rPr lang="pt-BR"/>
              <a:t>Início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-1476375" y="-674688"/>
            <a:ext cx="1476375" cy="3968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1000"/>
              <a:t>Progressores Moronciais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6200" y="6334125"/>
            <a:ext cx="906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“...esta exposição proporciona uma visão do plano comum de progressão dos mortais, do modo como se tornou operativo no universo local de Nébadon e no sétimo segmento do grande universo,” Pág. 343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2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79388" y="192088"/>
            <a:ext cx="40830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Peregrinos Ascendentes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4643438" y="476250"/>
            <a:ext cx="0" cy="5545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716463" y="476250"/>
            <a:ext cx="4140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Jerusém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endParaRPr lang="pt-BR" sz="1800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Edêntia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2000" b="1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Sálvington</a:t>
            </a:r>
            <a:endParaRPr lang="pt-BR" sz="1800">
              <a:latin typeface="Arial" charset="0"/>
            </a:endParaRP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225425" y="30305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800" b="1">
                <a:solidFill>
                  <a:schemeClr val="tx2"/>
                </a:solidFill>
                <a:latin typeface="Arial" charset="0"/>
              </a:rPr>
              <a:t>4. Progressores Moronciais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217488" y="1670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2. Sobreviventes Adormecidos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214313" y="2347913"/>
            <a:ext cx="3598862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3. Estudantes das Mansões</a:t>
            </a: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225425" y="37163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5. Pupilos do Superuniverso</a:t>
            </a: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225425" y="44021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6. Peregrinos de Havona</a:t>
            </a:r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217488" y="5099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7. Os que Chegam ao Paraíso</a:t>
            </a: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225425" y="1028700"/>
            <a:ext cx="3598863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1. Mortais Planetários</a:t>
            </a:r>
          </a:p>
        </p:txBody>
      </p:sp>
      <p:pic>
        <p:nvPicPr>
          <p:cNvPr id="27665" name="Picture 17" descr="GrandeUnivers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171825"/>
            <a:ext cx="4138612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utoUpdateAnimBg="0"/>
      <p:bldP spid="27654" grpId="0" autoUpdateAnimBg="0"/>
      <p:bldP spid="27655" grpId="0" animBg="1"/>
      <p:bldP spid="27656" grpId="0" autoUpdateAnimBg="0"/>
      <p:bldP spid="27657" grpId="0" animBg="1" autoUpdateAnimBg="0"/>
      <p:bldP spid="27658" grpId="0" animBg="1" autoUpdateAnimBg="0"/>
      <p:bldP spid="27659" grpId="0" animBg="1" autoUpdateAnimBg="0"/>
      <p:bldP spid="27660" grpId="0" animBg="1" autoUpdateAnimBg="0"/>
      <p:bldP spid="27661" grpId="0" animBg="1" autoUpdateAnimBg="0"/>
      <p:bldP spid="27662" grpId="0" animBg="1" autoUpdateAnimBg="0"/>
      <p:bldP spid="2766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17538"/>
            <a:ext cx="1331913" cy="2444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1000"/>
              <a:t>Jerusém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705600" y="134938"/>
            <a:ext cx="19843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000">
                <a:solidFill>
                  <a:schemeClr val="tx2"/>
                </a:solidFill>
                <a:latin typeface="Arial Black" pitchFamily="34" charset="0"/>
              </a:rPr>
              <a:t>Jerusém</a:t>
            </a:r>
          </a:p>
        </p:txBody>
      </p:sp>
      <p:pic>
        <p:nvPicPr>
          <p:cNvPr id="62470" name="Picture 6" descr="Jerus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212725"/>
            <a:ext cx="6223000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711950" y="847725"/>
            <a:ext cx="24320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800">
                <a:latin typeface="Arial" charset="0"/>
              </a:rPr>
              <a:t>Sede do Sistema de Satânia. </a:t>
            </a:r>
          </a:p>
          <a:p>
            <a:endParaRPr lang="pt-BR" sz="1800">
              <a:latin typeface="Arial" charset="0"/>
            </a:endParaRPr>
          </a:p>
          <a:p>
            <a:r>
              <a:rPr lang="pt-BR" sz="1800">
                <a:latin typeface="Arial" charset="0"/>
              </a:rPr>
              <a:t>Clima e iluminação controlados artificialmente</a:t>
            </a:r>
          </a:p>
          <a:p>
            <a:endParaRPr lang="pt-BR" sz="1800">
              <a:latin typeface="Arial" charset="0"/>
            </a:endParaRPr>
          </a:p>
          <a:p>
            <a:r>
              <a:rPr lang="pt-BR" sz="1800">
                <a:latin typeface="Arial" charset="0"/>
              </a:rPr>
              <a:t>Temperatura ao dia: 20°C; à noite: 10°C</a:t>
            </a:r>
          </a:p>
          <a:p>
            <a:endParaRPr lang="pt-BR" sz="1800">
              <a:latin typeface="Arial" charset="0"/>
            </a:endParaRPr>
          </a:p>
          <a:p>
            <a:r>
              <a:rPr lang="pt-BR" sz="1800">
                <a:latin typeface="Arial" charset="0"/>
              </a:rPr>
              <a:t>Atmosfera de 3 gases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03213" y="4922838"/>
            <a:ext cx="8520112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latin typeface="Arial" charset="0"/>
              </a:rPr>
              <a:t>Rodeada por 7 satélites com 7 sub-satélites cada um</a:t>
            </a:r>
          </a:p>
          <a:p>
            <a:endParaRPr lang="pt-BR" sz="500">
              <a:latin typeface="Arial" charset="0"/>
            </a:endParaRPr>
          </a:p>
          <a:p>
            <a:r>
              <a:rPr lang="pt-BR" sz="2300">
                <a:latin typeface="Arial" charset="0"/>
              </a:rPr>
              <a:t>Os sub-satélites do mundo de nº 1 são os mundos das mansões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76200" y="6324600"/>
            <a:ext cx="883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“E Jerusém é apenas o primeiro patamar no caminho até a superna perfeição da beleza do Paraíso.” Pág. 523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utoUpdateAnimBg="0"/>
      <p:bldP spid="62471" grpId="0" autoUpdateAnimBg="0"/>
      <p:bldP spid="62472" grpId="0" autoUpdateAnimBg="0"/>
      <p:bldP spid="6247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213" y="-531813"/>
            <a:ext cx="971551" cy="244475"/>
          </a:xfrm>
        </p:spPr>
        <p:txBody>
          <a:bodyPr/>
          <a:lstStyle/>
          <a:p>
            <a:pPr algn="l"/>
            <a:r>
              <a:rPr lang="pt-BR" sz="1000"/>
              <a:t>Edêntia</a:t>
            </a:r>
          </a:p>
        </p:txBody>
      </p:sp>
      <p:pic>
        <p:nvPicPr>
          <p:cNvPr id="109572" name="Picture 4" descr="Edent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0900"/>
            <a:ext cx="8642350" cy="452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79388" y="5445125"/>
            <a:ext cx="864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000">
                <a:latin typeface="Arial" charset="0"/>
              </a:rPr>
              <a:t>Sede da Constelação de Norlatiadeque, é rodeada por 70 satélites, com os</a:t>
            </a:r>
          </a:p>
          <a:p>
            <a:r>
              <a:rPr lang="pt-BR" sz="2000">
                <a:latin typeface="Arial" charset="0"/>
              </a:rPr>
              <a:t>sub-satélites somam um total 490 esferas de socialização e aprendizado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152400" y="115888"/>
            <a:ext cx="1771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000">
                <a:solidFill>
                  <a:schemeClr val="tx2"/>
                </a:solidFill>
                <a:latin typeface="Arial Black" pitchFamily="34" charset="0"/>
              </a:rPr>
              <a:t>Edêntia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76200" y="6324600"/>
            <a:ext cx="4370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“O universo inteiro é uma vasta escola.” Pág. 412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utoUpdateAnimBg="0"/>
      <p:bldP spid="109574" grpId="0" autoUpdateAnimBg="0"/>
      <p:bldP spid="1095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-827088" y="-598488"/>
            <a:ext cx="1006476" cy="244475"/>
          </a:xfrm>
        </p:spPr>
        <p:txBody>
          <a:bodyPr/>
          <a:lstStyle/>
          <a:p>
            <a:r>
              <a:rPr lang="pt-BR" sz="1000"/>
              <a:t>Sálvington</a:t>
            </a:r>
          </a:p>
        </p:txBody>
      </p:sp>
      <p:pic>
        <p:nvPicPr>
          <p:cNvPr id="110596" name="Picture 4" descr="salvingto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5832475" cy="578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6227763" y="908050"/>
            <a:ext cx="2916237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200">
                <a:latin typeface="Arial" charset="0"/>
              </a:rPr>
              <a:t>Sede do universo</a:t>
            </a:r>
          </a:p>
          <a:p>
            <a:r>
              <a:rPr lang="pt-BR" sz="2200">
                <a:latin typeface="Arial" charset="0"/>
              </a:rPr>
              <a:t>local de Nébadon</a:t>
            </a:r>
          </a:p>
          <a:p>
            <a:endParaRPr lang="pt-BR" sz="2200">
              <a:latin typeface="Arial" charset="0"/>
            </a:endParaRPr>
          </a:p>
          <a:p>
            <a:r>
              <a:rPr lang="pt-BR" sz="2200">
                <a:latin typeface="Arial" charset="0"/>
              </a:rPr>
              <a:t>Residência oficial </a:t>
            </a:r>
          </a:p>
          <a:p>
            <a:r>
              <a:rPr lang="pt-BR" sz="2200">
                <a:latin typeface="Arial" charset="0"/>
              </a:rPr>
              <a:t>de Cristo Michael</a:t>
            </a:r>
          </a:p>
          <a:p>
            <a:endParaRPr lang="pt-BR" sz="2200">
              <a:latin typeface="Arial" charset="0"/>
            </a:endParaRPr>
          </a:p>
          <a:p>
            <a:r>
              <a:rPr lang="pt-BR" sz="2200">
                <a:latin typeface="Arial" charset="0"/>
              </a:rPr>
              <a:t>Rodeada por 490 </a:t>
            </a:r>
          </a:p>
          <a:p>
            <a:r>
              <a:rPr lang="pt-BR" sz="2200">
                <a:latin typeface="Arial" charset="0"/>
              </a:rPr>
              <a:t>esferas que se </a:t>
            </a:r>
          </a:p>
          <a:p>
            <a:r>
              <a:rPr lang="pt-BR" sz="2200">
                <a:latin typeface="Arial" charset="0"/>
              </a:rPr>
              <a:t>dividem em grupos </a:t>
            </a:r>
          </a:p>
          <a:p>
            <a:r>
              <a:rPr lang="pt-BR" sz="2200">
                <a:latin typeface="Arial" charset="0"/>
              </a:rPr>
              <a:t>de 10</a:t>
            </a:r>
          </a:p>
          <a:p>
            <a:endParaRPr lang="pt-BR" sz="2200">
              <a:latin typeface="Arial" charset="0"/>
            </a:endParaRPr>
          </a:p>
          <a:p>
            <a:r>
              <a:rPr lang="pt-BR" sz="2200">
                <a:latin typeface="Arial" charset="0"/>
              </a:rPr>
              <a:t>É a sede central de 10 milhões de mundos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224588" y="115888"/>
            <a:ext cx="23860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000">
                <a:solidFill>
                  <a:schemeClr val="tx2"/>
                </a:solidFill>
                <a:latin typeface="Arial Black" pitchFamily="34" charset="0"/>
              </a:rPr>
              <a:t>Sálvington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76200" y="6324600"/>
            <a:ext cx="876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“Sálvington, a sede-central de Nébadon, está situada no centro exato da massa-energia do universo local.” Pág. 359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utoUpdateAnimBg="0"/>
      <p:bldP spid="110598" grpId="0" autoUpdateAnimBg="0"/>
      <p:bldP spid="1105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-612775" y="-892175"/>
            <a:ext cx="1042988" cy="549275"/>
          </a:xfrm>
        </p:spPr>
        <p:txBody>
          <a:bodyPr/>
          <a:lstStyle/>
          <a:p>
            <a:r>
              <a:rPr lang="pt-BR" sz="1000"/>
              <a:t>Pupilos do Superuniverso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76200" y="6324600"/>
            <a:ext cx="906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“A razão para toda essa experiência não se mostra ainda totalmente; porém, tal aperfeiçoamento é sábio e necessário, tendo em vista o seu possível destino futuro, como membro do Corpo da Finalidade” Pág. 341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7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79388" y="192088"/>
            <a:ext cx="40830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Peregrinos Ascendentes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4643438" y="476250"/>
            <a:ext cx="0" cy="5545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648200" y="677863"/>
            <a:ext cx="44958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U-Menor, a Terceira</a:t>
            </a:r>
          </a:p>
          <a:p>
            <a:pPr>
              <a:spcBef>
                <a:spcPct val="50000"/>
              </a:spcBef>
            </a:pPr>
            <a:endParaRPr lang="pt-BR" sz="500">
              <a:latin typeface="Arial" charset="0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pt-BR" sz="1600">
                <a:latin typeface="Arial" charset="0"/>
              </a:rPr>
              <a:t>Sede central do setor menor – Ensa, a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pt-BR" sz="1600">
                <a:latin typeface="Arial" charset="0"/>
              </a:rPr>
              <a:t>capital de 1 bilhão de mundos.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endParaRPr lang="pt-BR" sz="500">
              <a:latin typeface="Arial" charset="0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pt-BR" sz="1600">
                <a:latin typeface="Arial" charset="0"/>
              </a:rPr>
              <a:t>Cercada por 7 esferas de estudos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r>
              <a:rPr lang="pt-BR" sz="1600">
                <a:latin typeface="Arial" charset="0"/>
              </a:rPr>
              <a:t>físicos superiores da vida ascendente.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endParaRPr lang="pt-BR" sz="2000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U-Maior, a Quinta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500" b="1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600">
                <a:latin typeface="Arial" charset="0"/>
              </a:rPr>
              <a:t>	Sede central do setor maior – Esplandon,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600">
                <a:latin typeface="Arial" charset="0"/>
              </a:rPr>
              <a:t>	a capital de 100 bilhões de mundos.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500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600">
                <a:latin typeface="Arial" charset="0"/>
              </a:rPr>
              <a:t>	Cercada por 70 esferas de instrução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600">
                <a:latin typeface="Arial" charset="0"/>
              </a:rPr>
              <a:t>	intelectual avançada.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2000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Uversa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500" b="1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600">
                <a:latin typeface="Arial" charset="0"/>
              </a:rPr>
              <a:t>	Sede central do superuniverso Orvônton.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1600">
              <a:latin typeface="Arial" charset="0"/>
            </a:endParaRPr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225425" y="30305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4. Progressores Moronciais</a:t>
            </a:r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217488" y="1670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2. Sobreviventes Adormecidos</a:t>
            </a:r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214313" y="2347913"/>
            <a:ext cx="3598862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3. Estudantes das Mansões</a:t>
            </a:r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225425" y="37163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800" b="1">
                <a:solidFill>
                  <a:schemeClr val="tx2"/>
                </a:solidFill>
                <a:latin typeface="Arial" charset="0"/>
              </a:rPr>
              <a:t>5. Pupilos do Superuniverso</a:t>
            </a:r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225425" y="44021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6. Peregrinos de Havona</a:t>
            </a:r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>
            <a:off x="217488" y="5099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7. Os que Chegam ao Paraíso</a:t>
            </a:r>
          </a:p>
        </p:txBody>
      </p:sp>
      <p:sp>
        <p:nvSpPr>
          <p:cNvPr id="63503" name="AutoShape 15"/>
          <p:cNvSpPr>
            <a:spLocks noChangeArrowheads="1"/>
          </p:cNvSpPr>
          <p:nvPr/>
        </p:nvSpPr>
        <p:spPr bwMode="auto">
          <a:xfrm>
            <a:off x="225425" y="1028700"/>
            <a:ext cx="3598863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1. Mortais Planetários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utoUpdateAnimBg="0"/>
      <p:bldP spid="63494" grpId="0" autoUpdateAnimBg="0"/>
      <p:bldP spid="63495" grpId="0" animBg="1"/>
      <p:bldP spid="63496" grpId="0" autoUpdateAnimBg="0"/>
      <p:bldP spid="63497" grpId="0" animBg="1" autoUpdateAnimBg="0"/>
      <p:bldP spid="63498" grpId="0" animBg="1" autoUpdateAnimBg="0"/>
      <p:bldP spid="63499" grpId="0" animBg="1" autoUpdateAnimBg="0"/>
      <p:bldP spid="63500" grpId="0" animBg="1" autoUpdateAnimBg="0"/>
      <p:bldP spid="63501" grpId="0" animBg="1" autoUpdateAnimBg="0"/>
      <p:bldP spid="63502" grpId="0" animBg="1" autoUpdateAnimBg="0"/>
      <p:bldP spid="6350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750888" y="-458788"/>
            <a:ext cx="750888" cy="2444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1000"/>
              <a:t>Uversa</a:t>
            </a:r>
          </a:p>
        </p:txBody>
      </p:sp>
      <p:pic>
        <p:nvPicPr>
          <p:cNvPr id="10251" name="Picture 11" descr="Uver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391525" cy="443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81000" y="60325"/>
            <a:ext cx="16462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000">
                <a:solidFill>
                  <a:schemeClr val="tx2"/>
                </a:solidFill>
                <a:latin typeface="Arial Black" pitchFamily="34" charset="0"/>
              </a:rPr>
              <a:t>Uversa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4925" y="5373688"/>
            <a:ext cx="9048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600">
                <a:latin typeface="Arial" charset="0"/>
              </a:rPr>
              <a:t>Cercada pelas 7 universidades do aprendizado espiritual avançado. Cada universidade é </a:t>
            </a:r>
          </a:p>
          <a:p>
            <a:r>
              <a:rPr lang="pt-BR" sz="1600">
                <a:latin typeface="Arial" charset="0"/>
              </a:rPr>
              <a:t>composta por 70 mundos de especialização, devotados à instrução universal e à cultura espiritual.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" y="6324600"/>
            <a:ext cx="9067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“A glória, grandeza e perfeição da capital de Orvônton ultrapassam qualquer uma dentre as maravilhas das criações do tempo e do espaço.” Pág. 175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2</a:t>
            </a:r>
          </a:p>
          <a:p>
            <a:endParaRPr lang="pt-BR" sz="14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utoUpdateAnimBg="0"/>
      <p:bldP spid="10253" grpId="0" autoUpdateAnimBg="0"/>
      <p:bldP spid="1025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879475" y="-458788"/>
            <a:ext cx="1758950" cy="2444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1000"/>
              <a:t>Peregrinos de Havona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76200" y="6324600"/>
            <a:ext cx="906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“Do princípio ao fim, através de toda Havona, a instrução é pessoal e tem uma natureza tríplice: intelectual, espiritual e experiencial.” Pág. 342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2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179388" y="192088"/>
            <a:ext cx="40830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Peregrinos Ascendentes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4643438" y="476250"/>
            <a:ext cx="0" cy="5545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716463" y="620713"/>
            <a:ext cx="4176712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Havona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Nesta vida inicial és apenas uma criatura de carne e sangue. 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Mas ao cruzar o portal da morte tornar-se -á um ser moroncial, passando por todas as sedes administrativas do universo local; 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Ao ingressar o aprendizado nas capitais do superuniverso serás transformado em espírito de primeira etapa; 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Porém somente depois de chegar aos mundos de recepção de Havona, dar-se-á o início à educação espiritual;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E somente após a chegada ao Paraíso tornar-se-á um espírito perfeccionado.</a:t>
            </a:r>
          </a:p>
          <a:p>
            <a:pPr>
              <a:spcBef>
                <a:spcPct val="50000"/>
              </a:spcBef>
            </a:pPr>
            <a:endParaRPr lang="pt-BR" sz="1600">
              <a:latin typeface="Arial" charset="0"/>
            </a:endParaRPr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225425" y="30305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4. Progressores Moronciais</a:t>
            </a:r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217488" y="1670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2. Sobreviventes Adormecidos</a:t>
            </a:r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214313" y="2347913"/>
            <a:ext cx="3598862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3. Estudantes das Mansões</a:t>
            </a: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225425" y="37163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5. Pupilos do Superuniverso</a:t>
            </a:r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>
            <a:off x="225425" y="44021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800" b="1">
                <a:solidFill>
                  <a:schemeClr val="tx2"/>
                </a:solidFill>
                <a:latin typeface="Arial" charset="0"/>
              </a:rPr>
              <a:t>6. Peregrinos de Havona</a:t>
            </a:r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217488" y="5099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7. Os que Chegam ao Paraíso</a:t>
            </a:r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225425" y="1028700"/>
            <a:ext cx="3598863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1. Mortais Planetários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autoUpdateAnimBg="0"/>
      <p:bldP spid="11288" grpId="0" autoUpdateAnimBg="0"/>
      <p:bldP spid="11289" grpId="0" animBg="1"/>
      <p:bldP spid="11290" grpId="0" autoUpdateAnimBg="0"/>
      <p:bldP spid="11291" grpId="0" animBg="1" autoUpdateAnimBg="0"/>
      <p:bldP spid="11292" grpId="0" animBg="1" autoUpdateAnimBg="0"/>
      <p:bldP spid="11293" grpId="0" animBg="1" autoUpdateAnimBg="0"/>
      <p:bldP spid="11294" grpId="0" animBg="1" autoUpdateAnimBg="0"/>
      <p:bldP spid="11295" grpId="0" animBg="1" autoUpdateAnimBg="0"/>
      <p:bldP spid="11296" grpId="0" animBg="1" autoUpdateAnimBg="0"/>
      <p:bldP spid="1129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412750" y="-458788"/>
            <a:ext cx="823913" cy="2444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1000"/>
              <a:t>Havona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52400" y="71438"/>
            <a:ext cx="79486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3000">
                <a:solidFill>
                  <a:schemeClr val="tx2"/>
                </a:solidFill>
                <a:latin typeface="Arial Black" pitchFamily="34" charset="0"/>
              </a:rPr>
              <a:t>Universo Central e Eterno de Havona </a:t>
            </a:r>
          </a:p>
        </p:txBody>
      </p:sp>
      <p:pic>
        <p:nvPicPr>
          <p:cNvPr id="14363" name="Picture 27" descr="Havo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49288"/>
            <a:ext cx="8713788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07950" y="5143500"/>
            <a:ext cx="8705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000">
                <a:latin typeface="Arial" charset="0"/>
              </a:rPr>
              <a:t>1 bilhão de esferas de perfeição sublime, divididas em 7 circuitos, rodeados</a:t>
            </a:r>
          </a:p>
          <a:p>
            <a:r>
              <a:rPr lang="pt-BR" sz="2000">
                <a:latin typeface="Arial" charset="0"/>
              </a:rPr>
              <a:t>por enormes corpos escuros que funcionam como um escudo de proteção.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0" y="6340475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“Mas nada posso eu dizer-vos sobre Havona; vós tereis de ver esses mundos para apreciar a sua glória e compreender tal grandeza.” Pág. 342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 autoUpdateAnimBg="0"/>
      <p:bldP spid="14364" grpId="0" autoUpdateAnimBg="0"/>
      <p:bldP spid="1436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57238" y="-531813"/>
            <a:ext cx="1979613" cy="2444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1000"/>
              <a:t>Os que chegam ao Paraíso</a:t>
            </a:r>
          </a:p>
        </p:txBody>
      </p:sp>
      <p:sp>
        <p:nvSpPr>
          <p:cNvPr id="5200" name="Rectangle 80"/>
          <p:cNvSpPr>
            <a:spLocks noChangeArrowheads="1"/>
          </p:cNvSpPr>
          <p:nvPr/>
        </p:nvSpPr>
        <p:spPr bwMode="auto">
          <a:xfrm>
            <a:off x="76200" y="6340475"/>
            <a:ext cx="90360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"E Deus limpará todas as lágrimas dos seus olhos; não haverá mais morte, nem tristeza, nem lágrimas, nem haverá mais nenhuma dor, pois as coisas anteriores já passaram." LU pág 299</a:t>
            </a:r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>
            <a:off x="179388" y="192088"/>
            <a:ext cx="40830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Peregrinos Ascendentes</a:t>
            </a:r>
          </a:p>
        </p:txBody>
      </p:sp>
      <p:sp>
        <p:nvSpPr>
          <p:cNvPr id="5202" name="Line 82"/>
          <p:cNvSpPr>
            <a:spLocks noChangeShapeType="1"/>
          </p:cNvSpPr>
          <p:nvPr/>
        </p:nvSpPr>
        <p:spPr bwMode="auto">
          <a:xfrm>
            <a:off x="4643438" y="476250"/>
            <a:ext cx="0" cy="5545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4716463" y="620713"/>
            <a:ext cx="4176712" cy="467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Paraíso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O último repouso foi desfrutado, o último sono foi experienciado, porque ao despertar para a VIDA PERPÉTUA não haverá mais sono, não haverá mais noite, nem dor, nem sofrimento.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Todas as coisas já passaram, eis que tudo se fez novo!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Todos esses mundos, todo o estudo, todo esse tempo, foram vencidos.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A meta foi alcançada!</a:t>
            </a:r>
          </a:p>
          <a:p>
            <a:pPr>
              <a:spcBef>
                <a:spcPct val="50000"/>
              </a:spcBef>
            </a:pPr>
            <a:endParaRPr lang="pt-BR" sz="16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Então  esse ser ascendente tornar-se-á parte do Corpo da Finalidade. </a:t>
            </a:r>
          </a:p>
          <a:p>
            <a:pPr>
              <a:spcBef>
                <a:spcPct val="50000"/>
              </a:spcBef>
            </a:pPr>
            <a:r>
              <a:rPr lang="pt-BR" sz="1600">
                <a:latin typeface="Arial" charset="0"/>
              </a:rPr>
              <a:t>	</a:t>
            </a:r>
          </a:p>
        </p:txBody>
      </p:sp>
      <p:sp>
        <p:nvSpPr>
          <p:cNvPr id="5204" name="AutoShape 84"/>
          <p:cNvSpPr>
            <a:spLocks noChangeArrowheads="1"/>
          </p:cNvSpPr>
          <p:nvPr/>
        </p:nvSpPr>
        <p:spPr bwMode="auto">
          <a:xfrm>
            <a:off x="225425" y="30305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4. Progressores Moronciais</a:t>
            </a:r>
          </a:p>
        </p:txBody>
      </p:sp>
      <p:sp>
        <p:nvSpPr>
          <p:cNvPr id="5205" name="AutoShape 85"/>
          <p:cNvSpPr>
            <a:spLocks noChangeArrowheads="1"/>
          </p:cNvSpPr>
          <p:nvPr/>
        </p:nvSpPr>
        <p:spPr bwMode="auto">
          <a:xfrm>
            <a:off x="217488" y="1670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2. Sobreviventes Adormecidos</a:t>
            </a:r>
          </a:p>
        </p:txBody>
      </p:sp>
      <p:sp>
        <p:nvSpPr>
          <p:cNvPr id="5206" name="AutoShape 86"/>
          <p:cNvSpPr>
            <a:spLocks noChangeArrowheads="1"/>
          </p:cNvSpPr>
          <p:nvPr/>
        </p:nvSpPr>
        <p:spPr bwMode="auto">
          <a:xfrm>
            <a:off x="214313" y="2347913"/>
            <a:ext cx="3598862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3. Estudantes das Mansões</a:t>
            </a:r>
          </a:p>
        </p:txBody>
      </p:sp>
      <p:sp>
        <p:nvSpPr>
          <p:cNvPr id="5207" name="AutoShape 87"/>
          <p:cNvSpPr>
            <a:spLocks noChangeArrowheads="1"/>
          </p:cNvSpPr>
          <p:nvPr/>
        </p:nvSpPr>
        <p:spPr bwMode="auto">
          <a:xfrm>
            <a:off x="225425" y="37163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5. Pupilos do Superuniverso</a:t>
            </a:r>
          </a:p>
        </p:txBody>
      </p:sp>
      <p:sp>
        <p:nvSpPr>
          <p:cNvPr id="5208" name="AutoShape 88"/>
          <p:cNvSpPr>
            <a:spLocks noChangeArrowheads="1"/>
          </p:cNvSpPr>
          <p:nvPr/>
        </p:nvSpPr>
        <p:spPr bwMode="auto">
          <a:xfrm>
            <a:off x="225425" y="44021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6. Peregrinos de Havona</a:t>
            </a:r>
          </a:p>
        </p:txBody>
      </p:sp>
      <p:sp>
        <p:nvSpPr>
          <p:cNvPr id="5209" name="AutoShape 89"/>
          <p:cNvSpPr>
            <a:spLocks noChangeArrowheads="1"/>
          </p:cNvSpPr>
          <p:nvPr/>
        </p:nvSpPr>
        <p:spPr bwMode="auto">
          <a:xfrm>
            <a:off x="217488" y="5099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800" b="1">
                <a:solidFill>
                  <a:schemeClr val="tx2"/>
                </a:solidFill>
                <a:latin typeface="Arial" charset="0"/>
              </a:rPr>
              <a:t>7. Os que Chegam ao Paraíso</a:t>
            </a:r>
          </a:p>
        </p:txBody>
      </p:sp>
      <p:sp>
        <p:nvSpPr>
          <p:cNvPr id="5210" name="AutoShape 90"/>
          <p:cNvSpPr>
            <a:spLocks noChangeArrowheads="1"/>
          </p:cNvSpPr>
          <p:nvPr/>
        </p:nvSpPr>
        <p:spPr bwMode="auto">
          <a:xfrm>
            <a:off x="225425" y="1028700"/>
            <a:ext cx="3598863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1. Mortais Planetários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0" grpId="0" autoUpdateAnimBg="0"/>
      <p:bldP spid="5201" grpId="0" autoUpdateAnimBg="0"/>
      <p:bldP spid="5202" grpId="0" animBg="1"/>
      <p:bldP spid="5203" grpId="0" autoUpdateAnimBg="0"/>
      <p:bldP spid="5204" grpId="0" animBg="1" autoUpdateAnimBg="0"/>
      <p:bldP spid="5205" grpId="0" animBg="1" autoUpdateAnimBg="0"/>
      <p:bldP spid="5206" grpId="0" animBg="1" autoUpdateAnimBg="0"/>
      <p:bldP spid="5207" grpId="0" animBg="1" autoUpdateAnimBg="0"/>
      <p:bldP spid="5208" grpId="0" animBg="1" autoUpdateAnimBg="0"/>
      <p:bldP spid="5209" grpId="0" animBg="1" autoUpdateAnimBg="0"/>
      <p:bldP spid="521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684213" y="-458788"/>
            <a:ext cx="827088" cy="2444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1000"/>
              <a:t>O Paraíso</a:t>
            </a:r>
          </a:p>
        </p:txBody>
      </p:sp>
      <p:pic>
        <p:nvPicPr>
          <p:cNvPr id="6188" name="Picture 44" descr="Parai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123825"/>
            <a:ext cx="5284787" cy="431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5562600" y="139700"/>
            <a:ext cx="252888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3500">
                <a:solidFill>
                  <a:schemeClr val="tx2"/>
                </a:solidFill>
                <a:latin typeface="Arial Black" pitchFamily="34" charset="0"/>
              </a:rPr>
              <a:t>O Paraíso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5580063" y="908050"/>
            <a:ext cx="3744912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700">
                <a:latin typeface="Arial" charset="0"/>
              </a:rPr>
              <a:t>O centro eterno do universo dos universos, a morada da DEIDADE.</a:t>
            </a:r>
          </a:p>
          <a:p>
            <a:endParaRPr lang="pt-BR" sz="1000">
              <a:latin typeface="Arial" charset="0"/>
            </a:endParaRPr>
          </a:p>
          <a:p>
            <a:r>
              <a:rPr lang="pt-BR" sz="1700">
                <a:latin typeface="Arial" charset="0"/>
              </a:rPr>
              <a:t>É o maior corpo físico da criação universo.</a:t>
            </a:r>
          </a:p>
          <a:p>
            <a:endParaRPr lang="pt-BR" sz="1000">
              <a:latin typeface="Arial" charset="0"/>
            </a:endParaRPr>
          </a:p>
          <a:p>
            <a:r>
              <a:rPr lang="pt-BR" sz="1700">
                <a:latin typeface="Arial" charset="0"/>
              </a:rPr>
              <a:t>Ocupa um local físico no universo, mas não depende do Espaço </a:t>
            </a:r>
          </a:p>
          <a:p>
            <a:r>
              <a:rPr lang="pt-BR" sz="1700">
                <a:latin typeface="Arial" charset="0"/>
              </a:rPr>
              <a:t>nem do Tempo.</a:t>
            </a:r>
          </a:p>
          <a:p>
            <a:endParaRPr lang="pt-BR" sz="1000">
              <a:latin typeface="Arial" charset="0"/>
            </a:endParaRPr>
          </a:p>
          <a:p>
            <a:r>
              <a:rPr lang="pt-BR" sz="1700">
                <a:latin typeface="Arial" charset="0"/>
              </a:rPr>
              <a:t>Todas as criaturas dos 7 superuniversos ocupariam </a:t>
            </a:r>
          </a:p>
          <a:p>
            <a:r>
              <a:rPr lang="pt-BR" sz="1700">
                <a:latin typeface="Arial" charset="0"/>
              </a:rPr>
              <a:t>apenas 4 % da área reservada</a:t>
            </a:r>
            <a:endParaRPr lang="pt-BR" sz="1700"/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5088" y="6324600"/>
            <a:ext cx="91551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“O olho não viu, nem o ouvido escutou, nem entraram ainda na mente do homem mortal as coisas que o Pai </a:t>
            </a:r>
          </a:p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Universal preparou para aqueles que sobreviverem à vida na carne, nos mundos do tempo e do espaço”. Pág 121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11125" y="4652963"/>
            <a:ext cx="8845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800">
                <a:latin typeface="Arial" charset="0"/>
              </a:rPr>
              <a:t>“A profundidade da beleza espiritual e as maravilhas desse magnífico conjunto estão </a:t>
            </a:r>
          </a:p>
          <a:p>
            <a:r>
              <a:rPr lang="pt-BR" sz="1800">
                <a:latin typeface="Arial" charset="0"/>
              </a:rPr>
              <a:t>além da compreensão da mente finita das criaturas materiais. A glória e o esplendor </a:t>
            </a:r>
          </a:p>
          <a:p>
            <a:r>
              <a:rPr lang="pt-BR" sz="1800">
                <a:latin typeface="Arial" charset="0"/>
              </a:rPr>
              <a:t>espiritual da morada divina são inacessíveis à compreensão dos mortais.</a:t>
            </a:r>
            <a:r>
              <a:rPr lang="pt-BR" sz="2000">
                <a:latin typeface="Arial" charset="0"/>
              </a:rPr>
              <a:t>” pág 118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 autoUpdateAnimBg="0"/>
      <p:bldP spid="6190" grpId="0" autoUpdateAnimBg="0"/>
      <p:bldP spid="6191" grpId="0" autoUpdateAnimBg="0"/>
      <p:bldP spid="61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667000" y="3581400"/>
            <a:ext cx="6188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066800" indent="-6096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24000" indent="-609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981200" indent="-609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438400" indent="-609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8956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3528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8100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2672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pt-BR" sz="2500" b="1">
                <a:latin typeface="Arial" charset="0"/>
              </a:rPr>
              <a:t>O Livro de Urântia, a 5ª revelação</a:t>
            </a:r>
          </a:p>
          <a:p>
            <a:endParaRPr lang="pt-BR" sz="1500" b="1">
              <a:latin typeface="Arial" charset="0"/>
            </a:endParaRPr>
          </a:p>
          <a:p>
            <a:pPr lvl="1">
              <a:buFontTx/>
              <a:buAutoNum type="romanUcPeriod"/>
            </a:pPr>
            <a:r>
              <a:rPr lang="pt-BR" sz="2000" b="1">
                <a:latin typeface="Arial" charset="0"/>
              </a:rPr>
              <a:t>Trindade, Paraíso, Cosmologia Universal</a:t>
            </a:r>
          </a:p>
          <a:p>
            <a:pPr lvl="1">
              <a:buFontTx/>
              <a:buAutoNum type="romanUcPeriod"/>
            </a:pPr>
            <a:r>
              <a:rPr lang="pt-BR" sz="2000" b="1">
                <a:latin typeface="Arial" charset="0"/>
              </a:rPr>
              <a:t>Universo Local</a:t>
            </a:r>
          </a:p>
          <a:p>
            <a:pPr lvl="1">
              <a:buFontTx/>
              <a:buAutoNum type="romanUcPeriod"/>
            </a:pPr>
            <a:r>
              <a:rPr lang="pt-BR" sz="2000" b="1">
                <a:latin typeface="Arial" charset="0"/>
              </a:rPr>
              <a:t>História de Urântia</a:t>
            </a:r>
          </a:p>
          <a:p>
            <a:pPr lvl="1">
              <a:buFontTx/>
              <a:buAutoNum type="romanUcPeriod"/>
            </a:pPr>
            <a:r>
              <a:rPr lang="pt-BR" sz="2000" b="1">
                <a:latin typeface="Arial" charset="0"/>
              </a:rPr>
              <a:t>Vida e Ensinamentos de Jesus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0175"/>
            <a:ext cx="2514600" cy="549275"/>
          </a:xfrm>
        </p:spPr>
        <p:txBody>
          <a:bodyPr/>
          <a:lstStyle/>
          <a:p>
            <a:pPr algn="l"/>
            <a:r>
              <a:rPr lang="pt-BR" sz="3000">
                <a:latin typeface="Arial Black" pitchFamily="34" charset="0"/>
                <a:cs typeface="Times New Roman" charset="0"/>
              </a:rPr>
              <a:t>Introdução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85800" y="914400"/>
            <a:ext cx="59975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609600" indent="-6096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1066800" indent="-6096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24000" indent="-609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981200" indent="-609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438400" indent="-609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8956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3528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8100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267200" indent="-609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pt-BR" sz="2500" b="1">
                <a:latin typeface="Arial" charset="0"/>
              </a:rPr>
              <a:t>As 5 revelações à humanidade</a:t>
            </a:r>
          </a:p>
          <a:p>
            <a:endParaRPr lang="pt-BR" sz="1500" b="1">
              <a:latin typeface="Arial" charset="0"/>
            </a:endParaRPr>
          </a:p>
          <a:p>
            <a:pPr lvl="1">
              <a:buFontTx/>
              <a:buAutoNum type="arabicPeriod"/>
            </a:pPr>
            <a:r>
              <a:rPr lang="pt-BR" sz="2000" b="1">
                <a:latin typeface="Arial" charset="0"/>
              </a:rPr>
              <a:t>Dalamátia –  ~500 mil anos</a:t>
            </a:r>
          </a:p>
          <a:p>
            <a:pPr lvl="1">
              <a:buFontTx/>
              <a:buAutoNum type="arabicPeriod"/>
            </a:pPr>
            <a:r>
              <a:rPr lang="pt-BR" sz="2000" b="1">
                <a:latin typeface="Arial" charset="0"/>
              </a:rPr>
              <a:t>Jardim do Éden –  ~38 mil anos</a:t>
            </a:r>
          </a:p>
          <a:p>
            <a:pPr lvl="1">
              <a:buFontTx/>
              <a:buAutoNum type="arabicPeriod"/>
            </a:pPr>
            <a:r>
              <a:rPr lang="pt-BR" sz="2000" b="1">
                <a:latin typeface="Arial" charset="0"/>
              </a:rPr>
              <a:t>Melquisedeque de Salém –  ~4000 anos</a:t>
            </a:r>
          </a:p>
          <a:p>
            <a:pPr lvl="1">
              <a:buFontTx/>
              <a:buAutoNum type="arabicPeriod"/>
            </a:pPr>
            <a:r>
              <a:rPr lang="pt-BR" sz="2000" b="1">
                <a:latin typeface="Arial" charset="0"/>
              </a:rPr>
              <a:t>Ensinamentos de Jesus – 2014 anos</a:t>
            </a:r>
          </a:p>
          <a:p>
            <a:pPr lvl="1">
              <a:buFontTx/>
              <a:buAutoNum type="arabicPeriod"/>
            </a:pPr>
            <a:r>
              <a:rPr lang="pt-BR" sz="2000" b="1">
                <a:latin typeface="Arial" charset="0"/>
              </a:rPr>
              <a:t>Livro de Urântia -  74 anos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  <p:bldP spid="74758" grpId="0" autoUpdateAnimBg="0"/>
      <p:bldP spid="7475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914400" y="-457200"/>
            <a:ext cx="1219200" cy="244475"/>
          </a:xfrm>
        </p:spPr>
        <p:txBody>
          <a:bodyPr/>
          <a:lstStyle/>
          <a:p>
            <a:r>
              <a:rPr lang="pt-BR" sz="1000"/>
              <a:t>Resumo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52400" y="166688"/>
            <a:ext cx="7751763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Um resumo da carreira de ascensão ao Paraíso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533400" y="836613"/>
            <a:ext cx="81534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O planeta de origem.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Os 7 mundos das mansões. </a:t>
            </a:r>
          </a:p>
          <a:p>
            <a:pPr>
              <a:buFont typeface="Wingdings" pitchFamily="2" charset="2"/>
              <a:buNone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Jerusém – sede do sistema Satânia.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Os 70 satélites que rodeiam a sede da constelação.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Edêntia – sede da constelação de Norlatiadeque.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As 490 esferas que orbitam a capital do universo local.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Sálvington – a sede do universo local de Nébadon.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As 7 esferas ao redor da capital do setor menor.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U-Menor, a Terceira – sede central do setor menor de Ensa.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As 70 esferas ao redor da capital do setor maior.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U-Maior, a Quinta – sede central do setor maior de Esplândon.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Os 490 universitários que rodeiam a sede do superuniverso.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Uversa – sede central do superuniverso de Orvônton.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1 bilhão de mundos - o Universo Central de Havona.</a:t>
            </a:r>
          </a:p>
          <a:p>
            <a:pPr>
              <a:buFont typeface="Wingdings" pitchFamily="2" charset="2"/>
              <a:buChar char="ü"/>
            </a:pPr>
            <a:endParaRPr lang="pt-BR" sz="200" b="1">
              <a:latin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b="1">
                <a:latin typeface="Arial" charset="0"/>
              </a:rPr>
              <a:t>   O Paraíso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0" y="6324600"/>
            <a:ext cx="929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“A tônica da aventura e o estímulo da curiosidade não desaparecerão da vossa carreira, enquanto não houverdes atravessado o último dos circuitos de Havona e visitado o último dos mundos de Havona.”</a:t>
            </a:r>
            <a:r>
              <a:rPr lang="pt-BR" sz="1300">
                <a:solidFill>
                  <a:schemeClr val="tx2"/>
                </a:solidFill>
                <a:latin typeface="Arial" charset="0"/>
              </a:rPr>
              <a:t> Pág. 159 </a:t>
            </a:r>
            <a:r>
              <a:rPr lang="pt-BR" sz="13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300">
                <a:solidFill>
                  <a:schemeClr val="tx2"/>
                </a:solidFill>
                <a:latin typeface="Arial" charset="0"/>
              </a:rPr>
              <a:t> 4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5783263" y="5734050"/>
            <a:ext cx="3325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000">
                <a:solidFill>
                  <a:schemeClr val="tx2"/>
                </a:solidFill>
              </a:rPr>
              <a:t>1141 esferas + 1 bilhão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utoUpdateAnimBg="0"/>
      <p:bldP spid="111620" grpId="0" autoUpdateAnimBg="0"/>
      <p:bldP spid="111621" grpId="0" autoUpdateAnimBg="0"/>
      <p:bldP spid="1116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228600" y="838200"/>
            <a:ext cx="3733800" cy="3657600"/>
          </a:xfrm>
          <a:prstGeom prst="flowChartProcess">
            <a:avLst/>
          </a:prstGeom>
          <a:solidFill>
            <a:schemeClr val="tx1"/>
          </a:solidFill>
          <a:ln w="114300" cmpd="tri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-914400" y="-762000"/>
            <a:ext cx="914400" cy="396875"/>
          </a:xfrm>
        </p:spPr>
        <p:txBody>
          <a:bodyPr/>
          <a:lstStyle/>
          <a:p>
            <a:r>
              <a:rPr lang="pt-BR" sz="1000"/>
              <a:t>A segunda morte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33350" y="152400"/>
            <a:ext cx="548005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Aniquilamento - a Segunda Morte</a:t>
            </a:r>
          </a:p>
        </p:txBody>
      </p:sp>
      <p:pic>
        <p:nvPicPr>
          <p:cNvPr id="112645" name="Picture 5" descr="C:\Meus documentos\pp\Urantia\imagens\convite\Water_Circ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27100"/>
            <a:ext cx="42672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76200" y="6329363"/>
            <a:ext cx="906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“...pois dentro de cada pecado está oculta a semente da sua própria destruição e a recompensa do pecado é a morte.” Pág. 611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7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4343400" y="1084263"/>
            <a:ext cx="4419600" cy="310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200">
                <a:latin typeface="Arial Black" pitchFamily="34" charset="0"/>
              </a:rPr>
              <a:t>Mal</a:t>
            </a:r>
            <a:r>
              <a:rPr lang="pt-BR" sz="2200">
                <a:latin typeface="Arial" charset="0"/>
              </a:rPr>
              <a:t> – potencialidade do erro</a:t>
            </a:r>
          </a:p>
          <a:p>
            <a:endParaRPr lang="pt-BR" sz="2200">
              <a:latin typeface="Arial" charset="0"/>
            </a:endParaRPr>
          </a:p>
          <a:p>
            <a:r>
              <a:rPr lang="pt-BR" sz="2200">
                <a:latin typeface="Arial Black" pitchFamily="34" charset="0"/>
              </a:rPr>
              <a:t>Pecado</a:t>
            </a:r>
            <a:r>
              <a:rPr lang="pt-BR" sz="2200">
                <a:latin typeface="Arial" charset="0"/>
              </a:rPr>
              <a:t> – conflito entre verdade e falsidade; o livre-arbítrio pode levar ao pecado ou à retidão.</a:t>
            </a:r>
          </a:p>
          <a:p>
            <a:endParaRPr lang="pt-BR" sz="2200">
              <a:latin typeface="Arial" charset="0"/>
            </a:endParaRPr>
          </a:p>
          <a:p>
            <a:r>
              <a:rPr lang="pt-BR" sz="2200">
                <a:latin typeface="Arial Black" pitchFamily="34" charset="0"/>
              </a:rPr>
              <a:t>Iniqüidade</a:t>
            </a:r>
            <a:r>
              <a:rPr lang="pt-BR" sz="2200">
                <a:latin typeface="Arial" charset="0"/>
              </a:rPr>
              <a:t> – a escolha contínua, consciente e deliberada do mal conduz à iniqüidade.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288925" y="4953000"/>
            <a:ext cx="8702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2200">
                <a:latin typeface="Arial" charset="0"/>
              </a:rPr>
              <a:t>O aniquilamento é a conseqüência inevitável para o erro e a rebelião deliberados; é a perda da existência; a segunda morte.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 animBg="1"/>
      <p:bldP spid="112643" grpId="0" autoUpdateAnimBg="0"/>
      <p:bldP spid="112647" grpId="0" autoUpdateAnimBg="0"/>
      <p:bldP spid="112648" grpId="0" autoUpdateAnimBg="0"/>
      <p:bldP spid="11264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6477000" y="0"/>
            <a:ext cx="7772400" cy="244475"/>
          </a:xfrm>
        </p:spPr>
        <p:txBody>
          <a:bodyPr/>
          <a:lstStyle/>
          <a:p>
            <a:r>
              <a:rPr lang="pt-BR" sz="1000"/>
              <a:t>Etapas posteriores</a:t>
            </a:r>
          </a:p>
        </p:txBody>
      </p:sp>
      <p:sp>
        <p:nvSpPr>
          <p:cNvPr id="113667" name="Text Box 1027"/>
          <p:cNvSpPr txBox="1">
            <a:spLocks noChangeArrowheads="1"/>
          </p:cNvSpPr>
          <p:nvPr/>
        </p:nvSpPr>
        <p:spPr bwMode="auto">
          <a:xfrm>
            <a:off x="174625" y="180975"/>
            <a:ext cx="320516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Etapas posteriores</a:t>
            </a:r>
          </a:p>
        </p:txBody>
      </p:sp>
      <p:sp>
        <p:nvSpPr>
          <p:cNvPr id="113668" name="Text Box 1028"/>
          <p:cNvSpPr txBox="1">
            <a:spLocks noChangeArrowheads="1"/>
          </p:cNvSpPr>
          <p:nvPr/>
        </p:nvSpPr>
        <p:spPr bwMode="auto">
          <a:xfrm>
            <a:off x="593725" y="1103313"/>
            <a:ext cx="8321675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800">
                <a:latin typeface="Arial" charset="0"/>
              </a:rPr>
              <a:t>Possibilidades futuras para um Peregrino Ascendente:</a:t>
            </a:r>
          </a:p>
          <a:p>
            <a:r>
              <a:rPr lang="pt-BR" sz="1800">
                <a:latin typeface="Arial" charset="0"/>
              </a:rPr>
              <a:t> </a:t>
            </a:r>
          </a:p>
          <a:p>
            <a:r>
              <a:rPr lang="pt-BR" sz="1800">
                <a:latin typeface="Arial" charset="0"/>
              </a:rPr>
              <a:t>1.      Manter-se nas redondezas do universo local, caso fusione-se com o fragmento do Espírito; </a:t>
            </a:r>
          </a:p>
          <a:p>
            <a:endParaRPr lang="pt-BR" sz="800">
              <a:latin typeface="Arial" charset="0"/>
            </a:endParaRPr>
          </a:p>
          <a:p>
            <a:r>
              <a:rPr lang="pt-BR" sz="1800">
                <a:latin typeface="Arial" charset="0"/>
              </a:rPr>
              <a:t>2.      Manter-se no superuniverso, caso fusione-se com um fragmento do Filho;</a:t>
            </a:r>
          </a:p>
          <a:p>
            <a:endParaRPr lang="pt-BR" sz="800">
              <a:latin typeface="Arial" charset="0"/>
            </a:endParaRPr>
          </a:p>
          <a:p>
            <a:r>
              <a:rPr lang="pt-BR" sz="1800">
                <a:latin typeface="Arial" charset="0"/>
              </a:rPr>
              <a:t>3.      Tornar-se um residente do Paraíso e fazer parte do Corpo da Finalidade caso fusione com um fragmento do Pai, o Ajustador; </a:t>
            </a:r>
          </a:p>
          <a:p>
            <a:endParaRPr lang="pt-BR" sz="800">
              <a:latin typeface="Arial" charset="0"/>
            </a:endParaRPr>
          </a:p>
          <a:p>
            <a:r>
              <a:rPr lang="pt-BR" sz="1800">
                <a:latin typeface="Arial" charset="0"/>
              </a:rPr>
              <a:t>4.      Tornar-se um Filho Trinitarizado, se abraçado pela Trindade; </a:t>
            </a:r>
          </a:p>
          <a:p>
            <a:endParaRPr lang="pt-BR" sz="800">
              <a:latin typeface="Arial" charset="0"/>
            </a:endParaRPr>
          </a:p>
          <a:p>
            <a:r>
              <a:rPr lang="pt-BR" sz="1800">
                <a:latin typeface="Arial" charset="0"/>
              </a:rPr>
              <a:t>5.      Tornar-se um Mensageiro Poderoso, se perfeccionado por um teste definitivo e irrevogável de fidelidade ao Pai;</a:t>
            </a:r>
          </a:p>
          <a:p>
            <a:endParaRPr lang="pt-BR" sz="800">
              <a:latin typeface="Arial" charset="0"/>
            </a:endParaRPr>
          </a:p>
          <a:p>
            <a:r>
              <a:rPr lang="pt-BR" sz="1800">
                <a:latin typeface="Arial" charset="0"/>
              </a:rPr>
              <a:t>6.      Tornar-se um Elevado em Autoridade, se demonstrarem capacidade superior de administração e gênio executivo extraordinário. </a:t>
            </a:r>
          </a:p>
          <a:p>
            <a:endParaRPr lang="pt-BR" sz="800">
              <a:latin typeface="Arial" charset="0"/>
            </a:endParaRPr>
          </a:p>
          <a:p>
            <a:r>
              <a:rPr lang="pt-BR" sz="1800">
                <a:latin typeface="Arial" charset="0"/>
              </a:rPr>
              <a:t>7.      Entre outras diversas possibilidades.</a:t>
            </a:r>
          </a:p>
          <a:p>
            <a:endParaRPr lang="pt-BR" sz="1800">
              <a:latin typeface="Arial" charset="0"/>
            </a:endParaRPr>
          </a:p>
        </p:txBody>
      </p:sp>
      <p:sp>
        <p:nvSpPr>
          <p:cNvPr id="113669" name="Text Box 1029"/>
          <p:cNvSpPr txBox="1">
            <a:spLocks noChangeArrowheads="1"/>
          </p:cNvSpPr>
          <p:nvPr/>
        </p:nvSpPr>
        <p:spPr bwMode="auto">
          <a:xfrm>
            <a:off x="76200" y="6324600"/>
            <a:ext cx="8948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“...o nosso conhecimento sobre a carreira mortal não vai adiante do seu destino atual no Paraíso.” Pág. 348 </a:t>
            </a:r>
            <a:r>
              <a:rPr lang="pt-BR" sz="1400">
                <a:solidFill>
                  <a:schemeClr val="tx2"/>
                </a:solidFill>
                <a:latin typeface="Arial" charset="0"/>
                <a:cs typeface="Arial" charset="0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utoUpdateAnimBg="0"/>
      <p:bldP spid="113668" grpId="0" autoUpdateAnimBg="0"/>
      <p:bldP spid="11366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09600"/>
            <a:ext cx="1219200" cy="244475"/>
          </a:xfrm>
        </p:spPr>
        <p:txBody>
          <a:bodyPr/>
          <a:lstStyle/>
          <a:p>
            <a:r>
              <a:rPr lang="pt-BR" sz="1000"/>
              <a:t>Agradecimento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52400" y="152400"/>
            <a:ext cx="262255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Agradecimento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8915400" cy="512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800">
                <a:latin typeface="Arial" charset="0"/>
              </a:rPr>
              <a:t>Associação Urântia do Brasil (AUB) agradece a presença de todos e os convida a ler o Livro de Urântia, disponível na internet, nos seguintes endereços: </a:t>
            </a:r>
          </a:p>
          <a:p>
            <a:endParaRPr lang="pt-BR" sz="1800">
              <a:latin typeface="Arial" charset="0"/>
            </a:endParaRPr>
          </a:p>
          <a:p>
            <a:r>
              <a:rPr lang="pt-BR" sz="2000">
                <a:latin typeface="Arial" charset="0"/>
                <a:hlinkClick r:id="rId2"/>
              </a:rPr>
              <a:t>www.urantia.org</a:t>
            </a:r>
            <a:r>
              <a:rPr lang="pt-BR" sz="1800">
                <a:latin typeface="Arial" charset="0"/>
              </a:rPr>
              <a:t> (sítio da Fundação Urântia);</a:t>
            </a:r>
          </a:p>
          <a:p>
            <a:r>
              <a:rPr lang="pt-BR" sz="2000">
                <a:latin typeface="Arial" charset="0"/>
                <a:hlinkClick r:id="rId3"/>
              </a:rPr>
              <a:t>www.urantia.com.br</a:t>
            </a:r>
            <a:r>
              <a:rPr lang="pt-BR" sz="1800">
                <a:latin typeface="Arial" charset="0"/>
              </a:rPr>
              <a:t> (sítio da AUB); e </a:t>
            </a:r>
          </a:p>
          <a:p>
            <a:r>
              <a:rPr lang="pt-BR" sz="2000">
                <a:latin typeface="Arial" charset="0"/>
                <a:hlinkClick r:id="rId4"/>
              </a:rPr>
              <a:t>www.elub.com.br</a:t>
            </a:r>
            <a:r>
              <a:rPr lang="pt-BR" sz="2000">
                <a:latin typeface="Arial" charset="0"/>
              </a:rPr>
              <a:t> </a:t>
            </a:r>
            <a:r>
              <a:rPr lang="pt-BR" sz="1800">
                <a:latin typeface="Arial" charset="0"/>
              </a:rPr>
              <a:t>(sítio do grupo de Estudantes do Livro de Urântia no Brasil).</a:t>
            </a:r>
          </a:p>
          <a:p>
            <a:endParaRPr lang="pt-BR" sz="1800">
              <a:latin typeface="Arial" charset="0"/>
            </a:endParaRPr>
          </a:p>
          <a:p>
            <a:endParaRPr lang="pt-BR" sz="1800">
              <a:latin typeface="Arial" charset="0"/>
            </a:endParaRPr>
          </a:p>
          <a:p>
            <a:endParaRPr lang="pt-BR" sz="1800">
              <a:latin typeface="Arial" charset="0"/>
            </a:endParaRPr>
          </a:p>
          <a:p>
            <a:endParaRPr lang="pt-BR" sz="1800">
              <a:latin typeface="Arial" charset="0"/>
            </a:endParaRPr>
          </a:p>
          <a:p>
            <a:endParaRPr lang="pt-BR" sz="1800">
              <a:latin typeface="Arial" charset="0"/>
            </a:endParaRPr>
          </a:p>
          <a:p>
            <a:endParaRPr lang="pt-BR" sz="1800">
              <a:latin typeface="Arial" charset="0"/>
            </a:endParaRPr>
          </a:p>
          <a:p>
            <a:endParaRPr lang="pt-BR" sz="1800">
              <a:latin typeface="Arial" charset="0"/>
            </a:endParaRPr>
          </a:p>
          <a:p>
            <a:endParaRPr lang="pt-BR" sz="1800">
              <a:latin typeface="Arial" charset="0"/>
            </a:endParaRPr>
          </a:p>
          <a:p>
            <a:pPr algn="ctr"/>
            <a:r>
              <a:rPr lang="pt-BR" sz="1800">
                <a:latin typeface="Arial" charset="0"/>
              </a:rPr>
              <a:t>Este trabalho utiliza citações do Livro de Urantia © 1955 Urantia Foundation</a:t>
            </a:r>
            <a:br>
              <a:rPr lang="pt-BR" sz="1800">
                <a:latin typeface="Arial" charset="0"/>
              </a:rPr>
            </a:br>
            <a:r>
              <a:rPr lang="pt-BR" sz="1800">
                <a:latin typeface="Arial" charset="0"/>
              </a:rPr>
              <a:t>533 Diversey Parkway, Chicago, Illinois 60614, (001773) 525-3319, http//www.urantia.org</a:t>
            </a:r>
            <a:br>
              <a:rPr lang="pt-BR" sz="1800">
                <a:latin typeface="Arial" charset="0"/>
              </a:rPr>
            </a:br>
            <a:r>
              <a:rPr lang="pt-BR" sz="1800">
                <a:latin typeface="Arial" charset="0"/>
              </a:rPr>
              <a:t>Todos os direitos reservados.</a:t>
            </a: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-152400" y="3429000"/>
            <a:ext cx="9525000" cy="990600"/>
          </a:xfrm>
          <a:prstGeom prst="flowChartProcess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pic>
        <p:nvPicPr>
          <p:cNvPr id="114695" name="Picture 7" descr="logo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05200"/>
            <a:ext cx="6096000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  <p:bldP spid="114693" grpId="0" autoUpdateAnimBg="0"/>
      <p:bldP spid="1146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36525"/>
            <a:ext cx="3124200" cy="549275"/>
          </a:xfrm>
        </p:spPr>
        <p:txBody>
          <a:bodyPr/>
          <a:lstStyle/>
          <a:p>
            <a:pPr algn="l"/>
            <a:r>
              <a:rPr lang="pt-BR" sz="3000">
                <a:latin typeface="Arial Black" pitchFamily="34" charset="0"/>
              </a:rPr>
              <a:t>Cosmologia</a:t>
            </a:r>
          </a:p>
        </p:txBody>
      </p:sp>
      <p:sp>
        <p:nvSpPr>
          <p:cNvPr id="75780" name="AutoShape 4">
            <a:hlinkClick r:id="rId2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1547813" y="4581525"/>
            <a:ext cx="1066800" cy="685800"/>
          </a:xfrm>
          <a:prstGeom prst="actionButtonForwardNex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50825" y="1241425"/>
            <a:ext cx="36353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3000" b="1">
                <a:latin typeface="Arial" charset="0"/>
              </a:rPr>
              <a:t>A seguir uma breve descrição da Cosmologia universal relatada no Livro de Urântia</a:t>
            </a:r>
          </a:p>
        </p:txBody>
      </p:sp>
      <p:pic>
        <p:nvPicPr>
          <p:cNvPr id="75784" name="Picture 8" descr="JornadaAoParais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115888"/>
            <a:ext cx="4189412" cy="597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71438" y="6324600"/>
            <a:ext cx="86915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“Qualquer cosmologia apresentada como uma parte da religião revelada destina-se a ser ultrapassada num </a:t>
            </a:r>
          </a:p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tempo muito curto.” pág. 1109 </a:t>
            </a:r>
            <a:r>
              <a:rPr lang="en-US" sz="1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80" grpId="0" animBg="1"/>
      <p:bldP spid="75781" grpId="0" autoUpdateAnimBg="0"/>
      <p:bldP spid="7578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3" y="142875"/>
            <a:ext cx="7772400" cy="549275"/>
          </a:xfrm>
        </p:spPr>
        <p:txBody>
          <a:bodyPr/>
          <a:lstStyle/>
          <a:p>
            <a:pPr algn="l"/>
            <a:r>
              <a:rPr lang="pt-BR" sz="3000">
                <a:latin typeface="Arial Black" pitchFamily="34" charset="0"/>
              </a:rPr>
              <a:t>Urântia</a:t>
            </a:r>
          </a:p>
        </p:txBody>
      </p:sp>
      <p:sp>
        <p:nvSpPr>
          <p:cNvPr id="107536" name="AutoShape 16"/>
          <p:cNvSpPr>
            <a:spLocks noChangeArrowheads="1"/>
          </p:cNvSpPr>
          <p:nvPr/>
        </p:nvSpPr>
        <p:spPr bwMode="auto">
          <a:xfrm>
            <a:off x="395288" y="908050"/>
            <a:ext cx="4105275" cy="5257800"/>
          </a:xfrm>
          <a:prstGeom prst="flowChartMultidocument">
            <a:avLst/>
          </a:prstGeom>
          <a:solidFill>
            <a:srgbClr val="080808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pic>
        <p:nvPicPr>
          <p:cNvPr id="107540" name="Picture 20" descr="uranti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33563"/>
            <a:ext cx="3455987" cy="334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5183188" y="908050"/>
            <a:ext cx="3960812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/>
              <a:t>Nº  5 342 482 337 666 </a:t>
            </a:r>
          </a:p>
          <a:p>
            <a:r>
              <a:rPr lang="pt-BR"/>
              <a:t>no registro do Paraíso;</a:t>
            </a:r>
          </a:p>
          <a:p>
            <a:endParaRPr lang="pt-BR"/>
          </a:p>
          <a:p>
            <a:r>
              <a:rPr lang="pt-BR"/>
              <a:t>Situa-se no Sistema de Satânia; </a:t>
            </a:r>
          </a:p>
          <a:p>
            <a:endParaRPr lang="pt-BR"/>
          </a:p>
          <a:p>
            <a:r>
              <a:rPr lang="pt-BR"/>
              <a:t>Constelação de Norlatiadeque;</a:t>
            </a:r>
          </a:p>
          <a:p>
            <a:endParaRPr lang="pt-BR"/>
          </a:p>
          <a:p>
            <a:r>
              <a:rPr lang="pt-BR"/>
              <a:t>Universo Local de Nébadon; e </a:t>
            </a:r>
          </a:p>
          <a:p>
            <a:endParaRPr lang="pt-BR"/>
          </a:p>
          <a:p>
            <a:r>
              <a:rPr lang="pt-BR"/>
              <a:t>Superuniverso Orvônton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76200" y="6324600"/>
            <a:ext cx="89773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“...a vossa esfera é tão precisamente administrada e fomentada, com tanto e tal amor, que é como se ela fosse </a:t>
            </a:r>
          </a:p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o único mundo habitado em toda a existência.” pág. 183 </a:t>
            </a:r>
            <a:r>
              <a:rPr lang="en-US" sz="1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36" grpId="0" animBg="1"/>
      <p:bldP spid="107542" grpId="0" autoUpdateAnimBg="0"/>
      <p:bldP spid="1075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4" name="AutoShape 26"/>
          <p:cNvSpPr>
            <a:spLocks noChangeArrowheads="1"/>
          </p:cNvSpPr>
          <p:nvPr/>
        </p:nvSpPr>
        <p:spPr bwMode="auto">
          <a:xfrm>
            <a:off x="6175375" y="2590800"/>
            <a:ext cx="2590800" cy="8382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3273" name="AutoShape 25"/>
          <p:cNvSpPr>
            <a:spLocks noChangeArrowheads="1"/>
          </p:cNvSpPr>
          <p:nvPr/>
        </p:nvSpPr>
        <p:spPr bwMode="auto">
          <a:xfrm>
            <a:off x="3279775" y="2590800"/>
            <a:ext cx="2590800" cy="8382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3272" name="AutoShape 24"/>
          <p:cNvSpPr>
            <a:spLocks noChangeArrowheads="1"/>
          </p:cNvSpPr>
          <p:nvPr/>
        </p:nvSpPr>
        <p:spPr bwMode="auto">
          <a:xfrm>
            <a:off x="384175" y="2590800"/>
            <a:ext cx="2590800" cy="8382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3271" name="AutoShape 23"/>
          <p:cNvSpPr>
            <a:spLocks noChangeArrowheads="1"/>
          </p:cNvSpPr>
          <p:nvPr/>
        </p:nvSpPr>
        <p:spPr bwMode="auto">
          <a:xfrm>
            <a:off x="2898775" y="990600"/>
            <a:ext cx="3352800" cy="6858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36525"/>
            <a:ext cx="6296025" cy="549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3000">
                <a:latin typeface="Arial Black" pitchFamily="34" charset="0"/>
              </a:rPr>
              <a:t>Vida – um plano de Deus</a:t>
            </a: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3051175" y="1066800"/>
            <a:ext cx="3027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2800">
                <a:solidFill>
                  <a:srgbClr val="FFCC00"/>
                </a:solidFill>
                <a:latin typeface="Arial Black" pitchFamily="34" charset="0"/>
              </a:rPr>
              <a:t>Filhos de Deus</a:t>
            </a: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712788" y="2690813"/>
            <a:ext cx="196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1800">
                <a:latin typeface="Arial Black" pitchFamily="34" charset="0"/>
              </a:rPr>
              <a:t>Filhos</a:t>
            </a:r>
          </a:p>
          <a:p>
            <a:pPr algn="ctr"/>
            <a:r>
              <a:rPr lang="pt-BR" sz="1800">
                <a:latin typeface="Arial Black" pitchFamily="34" charset="0"/>
              </a:rPr>
              <a:t>Descendentes</a:t>
            </a: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3497263" y="2643188"/>
            <a:ext cx="2168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2200">
                <a:solidFill>
                  <a:srgbClr val="FFCC00"/>
                </a:solidFill>
                <a:latin typeface="Arial Black" pitchFamily="34" charset="0"/>
              </a:rPr>
              <a:t>Filhos </a:t>
            </a:r>
          </a:p>
          <a:p>
            <a:pPr algn="ctr"/>
            <a:r>
              <a:rPr lang="pt-BR" sz="2200">
                <a:solidFill>
                  <a:srgbClr val="FFCC00"/>
                </a:solidFill>
                <a:latin typeface="Arial Black" pitchFamily="34" charset="0"/>
              </a:rPr>
              <a:t>Ascendentes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6500813" y="2690813"/>
            <a:ext cx="191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1800">
                <a:latin typeface="Arial Black" pitchFamily="34" charset="0"/>
              </a:rPr>
              <a:t>Filhos </a:t>
            </a:r>
          </a:p>
          <a:p>
            <a:pPr algn="ctr"/>
            <a:r>
              <a:rPr lang="pt-BR" sz="1800">
                <a:latin typeface="Arial Black" pitchFamily="34" charset="0"/>
              </a:rPr>
              <a:t>Trinitarizados</a:t>
            </a:r>
          </a:p>
        </p:txBody>
      </p:sp>
      <p:sp>
        <p:nvSpPr>
          <p:cNvPr id="53275" name="AutoShape 27"/>
          <p:cNvSpPr>
            <a:spLocks noChangeArrowheads="1"/>
          </p:cNvSpPr>
          <p:nvPr/>
        </p:nvSpPr>
        <p:spPr bwMode="auto">
          <a:xfrm>
            <a:off x="2133600" y="4049713"/>
            <a:ext cx="4876800" cy="17827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2200">
                <a:solidFill>
                  <a:srgbClr val="FFCC00"/>
                </a:solidFill>
                <a:latin typeface="Arial Black" pitchFamily="34" charset="0"/>
              </a:rPr>
              <a:t>Peregrinos Ascendentes</a:t>
            </a:r>
          </a:p>
          <a:p>
            <a:pPr algn="ctr"/>
            <a:r>
              <a:rPr lang="pt-BR" sz="2000">
                <a:latin typeface="Arial Black" pitchFamily="34" charset="0"/>
              </a:rPr>
              <a:t>Serafins Evolucionários</a:t>
            </a:r>
          </a:p>
          <a:p>
            <a:pPr algn="ctr"/>
            <a:r>
              <a:rPr lang="pt-BR" sz="2000">
                <a:latin typeface="Arial Black" pitchFamily="34" charset="0"/>
              </a:rPr>
              <a:t>Filhos Materiais Ascendentes</a:t>
            </a:r>
          </a:p>
          <a:p>
            <a:pPr algn="ctr"/>
            <a:r>
              <a:rPr lang="pt-BR" sz="2000">
                <a:latin typeface="Arial Black" pitchFamily="34" charset="0"/>
              </a:rPr>
              <a:t>Intermediários Trasladados</a:t>
            </a:r>
          </a:p>
          <a:p>
            <a:pPr algn="ctr"/>
            <a:r>
              <a:rPr lang="pt-BR" sz="2000">
                <a:latin typeface="Arial Black" pitchFamily="34" charset="0"/>
              </a:rPr>
              <a:t>Ajustadores Personalizados</a:t>
            </a:r>
          </a:p>
        </p:txBody>
      </p:sp>
      <p:cxnSp>
        <p:nvCxnSpPr>
          <p:cNvPr id="53277" name="AutoShape 29"/>
          <p:cNvCxnSpPr>
            <a:cxnSpLocks noChangeShapeType="1"/>
            <a:stCxn id="53266" idx="2"/>
            <a:endCxn id="53274" idx="0"/>
          </p:cNvCxnSpPr>
          <p:nvPr/>
        </p:nvCxnSpPr>
        <p:spPr bwMode="auto">
          <a:xfrm rot="16200000" flipH="1">
            <a:off x="5515769" y="635794"/>
            <a:ext cx="1004887" cy="2905125"/>
          </a:xfrm>
          <a:prstGeom prst="bentConnector3">
            <a:avLst>
              <a:gd name="adj1" fmla="val 4992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0" name="AutoShape 32"/>
          <p:cNvCxnSpPr>
            <a:cxnSpLocks noChangeShapeType="1"/>
            <a:stCxn id="53266" idx="2"/>
            <a:endCxn id="53272" idx="0"/>
          </p:cNvCxnSpPr>
          <p:nvPr/>
        </p:nvCxnSpPr>
        <p:spPr bwMode="auto">
          <a:xfrm rot="5400000">
            <a:off x="2620169" y="645319"/>
            <a:ext cx="1004887" cy="2886075"/>
          </a:xfrm>
          <a:prstGeom prst="bentConnector3">
            <a:avLst>
              <a:gd name="adj1" fmla="val 4992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1" name="AutoShape 33"/>
          <p:cNvCxnSpPr>
            <a:cxnSpLocks noChangeShapeType="1"/>
            <a:stCxn id="53266" idx="2"/>
            <a:endCxn id="53273" idx="0"/>
          </p:cNvCxnSpPr>
          <p:nvPr/>
        </p:nvCxnSpPr>
        <p:spPr bwMode="auto">
          <a:xfrm>
            <a:off x="4565650" y="1585913"/>
            <a:ext cx="9525" cy="10048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82" name="AutoShape 34"/>
          <p:cNvCxnSpPr>
            <a:cxnSpLocks noChangeShapeType="1"/>
            <a:stCxn id="53269" idx="2"/>
            <a:endCxn id="53275" idx="0"/>
          </p:cNvCxnSpPr>
          <p:nvPr/>
        </p:nvCxnSpPr>
        <p:spPr bwMode="auto">
          <a:xfrm flipH="1">
            <a:off x="4572000" y="3405188"/>
            <a:ext cx="9525" cy="644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76200" y="6308725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“Somos todos parte de um plano colossal, de uma obra gigantesca; e é a vastidão desse empreendimento que torna impossível ver grande parte dele de uma só vez e durante qualquer das vidas. ” Pág. 364 </a:t>
            </a:r>
            <a:r>
              <a:rPr lang="en-US" sz="1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4" grpId="0" animBg="1"/>
      <p:bldP spid="53273" grpId="0" animBg="1"/>
      <p:bldP spid="53272" grpId="0" animBg="1"/>
      <p:bldP spid="53271" grpId="0" animBg="1"/>
      <p:bldP spid="53250" grpId="0" autoUpdateAnimBg="0"/>
      <p:bldP spid="53266" grpId="0" autoUpdateAnimBg="0"/>
      <p:bldP spid="53268" grpId="0" autoUpdateAnimBg="0"/>
      <p:bldP spid="53269" grpId="0" autoUpdateAnimBg="0"/>
      <p:bldP spid="53270" grpId="0" autoUpdateAnimBg="0"/>
      <p:bldP spid="53275" grpId="0" animBg="1" autoUpdateAnimBg="0"/>
      <p:bldP spid="532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14300"/>
            <a:ext cx="6019800" cy="549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3000">
                <a:latin typeface="Arial Black" pitchFamily="34" charset="0"/>
              </a:rPr>
              <a:t>Peregrinos Ascendentes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25425" y="30305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4. Progressores Moronciais</a:t>
            </a:r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217488" y="1670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2. Sobreviventes Adormecidos</a:t>
            </a:r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214313" y="2347913"/>
            <a:ext cx="3598862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3. Estudantes das Mansões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225425" y="37163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5. Pupilos do Superuniverso</a:t>
            </a:r>
          </a:p>
        </p:txBody>
      </p:sp>
      <p:sp>
        <p:nvSpPr>
          <p:cNvPr id="26638" name="AutoShape 14"/>
          <p:cNvSpPr>
            <a:spLocks noChangeArrowheads="1"/>
          </p:cNvSpPr>
          <p:nvPr/>
        </p:nvSpPr>
        <p:spPr bwMode="auto">
          <a:xfrm>
            <a:off x="225425" y="44021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6. Peregrinos de Havona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217488" y="5099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7. Os que Chegam ao Paraíso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225425" y="1028700"/>
            <a:ext cx="3598863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1. Mortais Planetários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038600" y="4267200"/>
            <a:ext cx="47244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000">
                <a:solidFill>
                  <a:schemeClr val="tx2"/>
                </a:solidFill>
                <a:latin typeface="Arial" charset="0"/>
              </a:rPr>
              <a:t>As 7 etapas da carreira evolucionária dos Peregrinos Ascendentes</a:t>
            </a:r>
          </a:p>
        </p:txBody>
      </p:sp>
      <p:pic>
        <p:nvPicPr>
          <p:cNvPr id="26642" name="Picture 18" descr="escada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14400"/>
            <a:ext cx="4108450" cy="30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76200" y="6308725"/>
            <a:ext cx="9144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“Os acontecimentos do tempo e as lutas da existência material não são senão um andaime transitório, a fazer uma ponte para o outro lado, para a terra prometida da realidade espiritual e da existência superna. ” </a:t>
            </a:r>
            <a:r>
              <a:rPr lang="pt-BR" sz="1300">
                <a:solidFill>
                  <a:schemeClr val="tx2"/>
                </a:solidFill>
                <a:latin typeface="Arial" charset="0"/>
              </a:rPr>
              <a:t>Pág 364 </a:t>
            </a:r>
            <a:r>
              <a:rPr lang="en-US" sz="13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§</a:t>
            </a:r>
            <a:r>
              <a:rPr lang="pt-BR" sz="1300">
                <a:solidFill>
                  <a:schemeClr val="tx2"/>
                </a:solidFill>
                <a:latin typeface="Arial" charset="0"/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33" grpId="0" animBg="1" autoUpdateAnimBg="0"/>
      <p:bldP spid="26635" grpId="0" animBg="1" autoUpdateAnimBg="0"/>
      <p:bldP spid="26636" grpId="0" animBg="1" autoUpdateAnimBg="0"/>
      <p:bldP spid="26637" grpId="0" animBg="1" autoUpdateAnimBg="0"/>
      <p:bldP spid="26638" grpId="0" animBg="1" autoUpdateAnimBg="0"/>
      <p:bldP spid="26639" grpId="0" animBg="1" autoUpdateAnimBg="0"/>
      <p:bldP spid="26640" grpId="0" animBg="1" autoUpdateAnimBg="0"/>
      <p:bldP spid="26641" grpId="0" autoUpdateAnimBg="0"/>
      <p:bldP spid="266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Rectangle 32"/>
          <p:cNvSpPr>
            <a:spLocks noGrp="1" noChangeArrowheads="1"/>
          </p:cNvSpPr>
          <p:nvPr>
            <p:ph type="title"/>
          </p:nvPr>
        </p:nvSpPr>
        <p:spPr>
          <a:xfrm>
            <a:off x="-1549400" y="-674688"/>
            <a:ext cx="1327150" cy="168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500">
                <a:latin typeface="Arial Black" pitchFamily="34" charset="0"/>
              </a:rPr>
              <a:t>Mortais Planetários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36513" y="6308725"/>
            <a:ext cx="9107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“Há, na mente de Deus, um plano que abraça cada criatura de todos os seus imensos domínios; e esse plano é um propósito eterno de oportunidades sem fronteiras, de progresso ilimitado e vida eterna. ” Pág. 365 </a:t>
            </a:r>
            <a:r>
              <a:rPr lang="en-US" sz="1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3</a:t>
            </a: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179388" y="192088"/>
            <a:ext cx="40830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Peregrinos Ascendentes</a:t>
            </a:r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4643438" y="476250"/>
            <a:ext cx="0" cy="5545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4787900" y="476250"/>
            <a:ext cx="4140200" cy="574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Constituição da Existência</a:t>
            </a:r>
          </a:p>
          <a:p>
            <a:pPr>
              <a:spcBef>
                <a:spcPct val="50000"/>
              </a:spcBef>
            </a:pPr>
            <a:endParaRPr lang="pt-BR" sz="500">
              <a:latin typeface="Arial" charset="0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Corpo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Mente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Espírito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Alma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Personalidade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endParaRPr lang="pt-BR" sz="1800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Nascimento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2000" b="1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Vida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500" b="1">
              <a:latin typeface="Arial" charset="0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1800">
                <a:latin typeface="Arial" charset="0"/>
              </a:rPr>
              <a:t>A chegada do Monitor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1800">
                <a:latin typeface="Arial" charset="0"/>
              </a:rPr>
              <a:t>O nascimento da alma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1800">
                <a:latin typeface="Arial" charset="0"/>
              </a:rPr>
              <a:t>Os 7 círculos cósmicos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1800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Morte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500" b="1">
              <a:latin typeface="Arial" charset="0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1800">
                <a:latin typeface="Arial" charset="0"/>
              </a:rPr>
              <a:t>Morte física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1800">
                <a:latin typeface="Arial" charset="0"/>
              </a:rPr>
              <a:t>Morte intelectual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1800">
                <a:latin typeface="Arial" charset="0"/>
              </a:rPr>
              <a:t>Morte espiritual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1800">
              <a:latin typeface="Arial" charset="0"/>
            </a:endParaRPr>
          </a:p>
        </p:txBody>
      </p:sp>
      <p:sp>
        <p:nvSpPr>
          <p:cNvPr id="8240" name="AutoShape 48"/>
          <p:cNvSpPr>
            <a:spLocks noChangeArrowheads="1"/>
          </p:cNvSpPr>
          <p:nvPr/>
        </p:nvSpPr>
        <p:spPr bwMode="auto">
          <a:xfrm>
            <a:off x="225425" y="30305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4. Progressores Moronciais</a:t>
            </a:r>
          </a:p>
        </p:txBody>
      </p:sp>
      <p:sp>
        <p:nvSpPr>
          <p:cNvPr id="8241" name="AutoShape 49"/>
          <p:cNvSpPr>
            <a:spLocks noChangeArrowheads="1"/>
          </p:cNvSpPr>
          <p:nvPr/>
        </p:nvSpPr>
        <p:spPr bwMode="auto">
          <a:xfrm>
            <a:off x="217488" y="1670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2. Sobreviventes Adormecidos</a:t>
            </a:r>
          </a:p>
        </p:txBody>
      </p:sp>
      <p:sp>
        <p:nvSpPr>
          <p:cNvPr id="8242" name="AutoShape 50"/>
          <p:cNvSpPr>
            <a:spLocks noChangeArrowheads="1"/>
          </p:cNvSpPr>
          <p:nvPr/>
        </p:nvSpPr>
        <p:spPr bwMode="auto">
          <a:xfrm>
            <a:off x="214313" y="2347913"/>
            <a:ext cx="3598862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3. Estudantes das Mansões</a:t>
            </a:r>
          </a:p>
        </p:txBody>
      </p:sp>
      <p:sp>
        <p:nvSpPr>
          <p:cNvPr id="8243" name="AutoShape 51"/>
          <p:cNvSpPr>
            <a:spLocks noChangeArrowheads="1"/>
          </p:cNvSpPr>
          <p:nvPr/>
        </p:nvSpPr>
        <p:spPr bwMode="auto">
          <a:xfrm>
            <a:off x="225425" y="37163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5. Pupilos do Superuniverso</a:t>
            </a:r>
          </a:p>
        </p:txBody>
      </p:sp>
      <p:sp>
        <p:nvSpPr>
          <p:cNvPr id="8244" name="AutoShape 52"/>
          <p:cNvSpPr>
            <a:spLocks noChangeArrowheads="1"/>
          </p:cNvSpPr>
          <p:nvPr/>
        </p:nvSpPr>
        <p:spPr bwMode="auto">
          <a:xfrm>
            <a:off x="225425" y="44021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6. Peregrinos de Havona</a:t>
            </a:r>
          </a:p>
        </p:txBody>
      </p:sp>
      <p:sp>
        <p:nvSpPr>
          <p:cNvPr id="8245" name="AutoShape 53"/>
          <p:cNvSpPr>
            <a:spLocks noChangeArrowheads="1"/>
          </p:cNvSpPr>
          <p:nvPr/>
        </p:nvSpPr>
        <p:spPr bwMode="auto">
          <a:xfrm>
            <a:off x="217488" y="5099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7. Os que Chegam ao Paraíso</a:t>
            </a:r>
          </a:p>
        </p:txBody>
      </p:sp>
      <p:sp>
        <p:nvSpPr>
          <p:cNvPr id="8246" name="AutoShape 54"/>
          <p:cNvSpPr>
            <a:spLocks noChangeArrowheads="1"/>
          </p:cNvSpPr>
          <p:nvPr/>
        </p:nvSpPr>
        <p:spPr bwMode="auto">
          <a:xfrm>
            <a:off x="225425" y="1028700"/>
            <a:ext cx="3598863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800" b="1">
                <a:solidFill>
                  <a:schemeClr val="tx2"/>
                </a:solidFill>
                <a:latin typeface="Arial" charset="0"/>
              </a:rPr>
              <a:t>1. Mortais Planetários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4" grpId="0" autoUpdateAnimBg="0"/>
      <p:bldP spid="8235" grpId="0" autoUpdateAnimBg="0"/>
      <p:bldP spid="8238" grpId="0" animBg="1"/>
      <p:bldP spid="8239" grpId="0" autoUpdateAnimBg="0"/>
      <p:bldP spid="8240" grpId="0" animBg="1" autoUpdateAnimBg="0"/>
      <p:bldP spid="8241" grpId="0" animBg="1" autoUpdateAnimBg="0"/>
      <p:bldP spid="8242" grpId="0" animBg="1" autoUpdateAnimBg="0"/>
      <p:bldP spid="8243" grpId="0" animBg="1" autoUpdateAnimBg="0"/>
      <p:bldP spid="8244" grpId="0" animBg="1" autoUpdateAnimBg="0"/>
      <p:bldP spid="8245" grpId="0" animBg="1" autoUpdateAnimBg="0"/>
      <p:bldP spid="824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039813" y="-603250"/>
            <a:ext cx="1039813" cy="2444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500"/>
              <a:t>Sobreviventes Adormecidos</a:t>
            </a:r>
          </a:p>
        </p:txBody>
      </p:sp>
      <p:sp>
        <p:nvSpPr>
          <p:cNvPr id="60432" name="Rectangle 1040"/>
          <p:cNvSpPr>
            <a:spLocks noChangeArrowheads="1"/>
          </p:cNvSpPr>
          <p:nvPr/>
        </p:nvSpPr>
        <p:spPr bwMode="auto">
          <a:xfrm>
            <a:off x="76200" y="6223000"/>
            <a:ext cx="90678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1300">
                <a:solidFill>
                  <a:schemeClr val="tx2"/>
                </a:solidFill>
                <a:latin typeface="Arial" charset="0"/>
              </a:rPr>
              <a:t>“A maior parte dos seres humanos morre porque, não havendo conseguido alcançar o nível espiritual para a fusão com o Ajustador, a metamorfose da morte passa a ser o único procedimento possível por meio do qual podem escapar das correntes do tempo e das amarras da criação material ” Pág. 365 </a:t>
            </a:r>
            <a:r>
              <a:rPr lang="en-US" sz="130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§</a:t>
            </a:r>
            <a:r>
              <a:rPr lang="pt-BR" sz="1300">
                <a:solidFill>
                  <a:schemeClr val="tx2"/>
                </a:solidFill>
                <a:latin typeface="Arial" charset="0"/>
              </a:rPr>
              <a:t> 4</a:t>
            </a:r>
          </a:p>
        </p:txBody>
      </p:sp>
      <p:sp>
        <p:nvSpPr>
          <p:cNvPr id="60433" name="Rectangle 1041"/>
          <p:cNvSpPr>
            <a:spLocks noChangeArrowheads="1"/>
          </p:cNvSpPr>
          <p:nvPr/>
        </p:nvSpPr>
        <p:spPr bwMode="auto">
          <a:xfrm>
            <a:off x="179388" y="192088"/>
            <a:ext cx="40830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Peregrinos Ascendentes</a:t>
            </a:r>
          </a:p>
        </p:txBody>
      </p:sp>
      <p:sp>
        <p:nvSpPr>
          <p:cNvPr id="60434" name="Text Box 1042"/>
          <p:cNvSpPr txBox="1">
            <a:spLocks noChangeArrowheads="1"/>
          </p:cNvSpPr>
          <p:nvPr/>
        </p:nvSpPr>
        <p:spPr bwMode="auto">
          <a:xfrm>
            <a:off x="4752975" y="523875"/>
            <a:ext cx="41402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O sono da morte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2000" b="1">
                <a:latin typeface="Arial" charset="0"/>
              </a:rPr>
              <a:t>		</a:t>
            </a:r>
            <a:r>
              <a:rPr lang="pt-BR" sz="1800">
                <a:latin typeface="Arial" charset="0"/>
              </a:rPr>
              <a:t>total inconsciência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800">
                <a:latin typeface="Arial" charset="0"/>
              </a:rPr>
              <a:t>		incomunicável</a:t>
            </a:r>
          </a:p>
          <a:p>
            <a:pPr>
              <a:spcBef>
                <a:spcPct val="50000"/>
              </a:spcBef>
            </a:pPr>
            <a:endParaRPr lang="pt-BR" sz="100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A ressurreição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2000">
                <a:latin typeface="Arial" charset="0"/>
              </a:rPr>
              <a:t>		</a:t>
            </a:r>
            <a:r>
              <a:rPr lang="pt-BR" sz="1800">
                <a:latin typeface="Arial" charset="0"/>
              </a:rPr>
              <a:t>ao 3º período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800">
                <a:latin typeface="Arial" charset="0"/>
              </a:rPr>
              <a:t>		ressurreição milenar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800">
                <a:latin typeface="Arial" charset="0"/>
              </a:rPr>
              <a:t>		dispensação planetária</a:t>
            </a:r>
          </a:p>
          <a:p>
            <a:pPr>
              <a:spcBef>
                <a:spcPct val="50000"/>
              </a:spcBef>
            </a:pPr>
            <a:endParaRPr lang="pt-BR" sz="100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Outras dispensações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2000">
                <a:latin typeface="Arial" charset="0"/>
              </a:rPr>
              <a:t>		</a:t>
            </a:r>
            <a:r>
              <a:rPr lang="pt-BR" sz="1800">
                <a:latin typeface="Arial" charset="0"/>
              </a:rPr>
              <a:t>há 500 mil anos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800">
                <a:latin typeface="Arial" charset="0"/>
              </a:rPr>
              <a:t>		há 38 mil anos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pt-BR" sz="1800">
                <a:latin typeface="Arial" charset="0"/>
              </a:rPr>
              <a:t>		há 2 mil anos</a:t>
            </a:r>
            <a:endParaRPr lang="pt-BR" sz="2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0435" name="Line 1043"/>
          <p:cNvSpPr>
            <a:spLocks noChangeShapeType="1"/>
          </p:cNvSpPr>
          <p:nvPr/>
        </p:nvSpPr>
        <p:spPr bwMode="auto">
          <a:xfrm>
            <a:off x="4643438" y="476250"/>
            <a:ext cx="0" cy="5545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60436" name="AutoShape 1044"/>
          <p:cNvSpPr>
            <a:spLocks noChangeArrowheads="1"/>
          </p:cNvSpPr>
          <p:nvPr/>
        </p:nvSpPr>
        <p:spPr bwMode="auto">
          <a:xfrm>
            <a:off x="225425" y="30305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4. Progressores Moronciais</a:t>
            </a:r>
          </a:p>
        </p:txBody>
      </p:sp>
      <p:sp>
        <p:nvSpPr>
          <p:cNvPr id="60437" name="AutoShape 1045"/>
          <p:cNvSpPr>
            <a:spLocks noChangeArrowheads="1"/>
          </p:cNvSpPr>
          <p:nvPr/>
        </p:nvSpPr>
        <p:spPr bwMode="auto">
          <a:xfrm>
            <a:off x="217488" y="1670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800" b="1">
                <a:solidFill>
                  <a:schemeClr val="tx2"/>
                </a:solidFill>
                <a:latin typeface="Arial" charset="0"/>
              </a:rPr>
              <a:t>2. Sobreviventes Adormecidos</a:t>
            </a:r>
          </a:p>
        </p:txBody>
      </p:sp>
      <p:sp>
        <p:nvSpPr>
          <p:cNvPr id="60438" name="AutoShape 1046"/>
          <p:cNvSpPr>
            <a:spLocks noChangeArrowheads="1"/>
          </p:cNvSpPr>
          <p:nvPr/>
        </p:nvSpPr>
        <p:spPr bwMode="auto">
          <a:xfrm>
            <a:off x="214313" y="2347913"/>
            <a:ext cx="3598862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3. Estudantes das Mansões</a:t>
            </a:r>
          </a:p>
        </p:txBody>
      </p:sp>
      <p:sp>
        <p:nvSpPr>
          <p:cNvPr id="60439" name="AutoShape 1047"/>
          <p:cNvSpPr>
            <a:spLocks noChangeArrowheads="1"/>
          </p:cNvSpPr>
          <p:nvPr/>
        </p:nvSpPr>
        <p:spPr bwMode="auto">
          <a:xfrm>
            <a:off x="225425" y="37163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5. Pupilos do Superuniverso</a:t>
            </a:r>
          </a:p>
        </p:txBody>
      </p:sp>
      <p:sp>
        <p:nvSpPr>
          <p:cNvPr id="60440" name="AutoShape 1048"/>
          <p:cNvSpPr>
            <a:spLocks noChangeArrowheads="1"/>
          </p:cNvSpPr>
          <p:nvPr/>
        </p:nvSpPr>
        <p:spPr bwMode="auto">
          <a:xfrm>
            <a:off x="225425" y="44021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6. Peregrinos de Havona</a:t>
            </a:r>
          </a:p>
        </p:txBody>
      </p:sp>
      <p:sp>
        <p:nvSpPr>
          <p:cNvPr id="60441" name="AutoShape 1049"/>
          <p:cNvSpPr>
            <a:spLocks noChangeArrowheads="1"/>
          </p:cNvSpPr>
          <p:nvPr/>
        </p:nvSpPr>
        <p:spPr bwMode="auto">
          <a:xfrm>
            <a:off x="217488" y="5099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7. Os que Chegam ao Paraíso</a:t>
            </a:r>
          </a:p>
        </p:txBody>
      </p:sp>
      <p:sp>
        <p:nvSpPr>
          <p:cNvPr id="60442" name="AutoShape 1050"/>
          <p:cNvSpPr>
            <a:spLocks noChangeArrowheads="1"/>
          </p:cNvSpPr>
          <p:nvPr/>
        </p:nvSpPr>
        <p:spPr bwMode="auto">
          <a:xfrm>
            <a:off x="225425" y="1028700"/>
            <a:ext cx="3598863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1. Mortais Planetários</a:t>
            </a:r>
          </a:p>
        </p:txBody>
      </p:sp>
      <p:sp>
        <p:nvSpPr>
          <p:cNvPr id="60443" name="Text Box 1051"/>
          <p:cNvSpPr txBox="1">
            <a:spLocks noChangeArrowheads="1"/>
          </p:cNvSpPr>
          <p:nvPr/>
        </p:nvSpPr>
        <p:spPr bwMode="auto">
          <a:xfrm>
            <a:off x="4800600" y="5089525"/>
            <a:ext cx="36941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pt-BR" sz="2000" b="1">
                <a:solidFill>
                  <a:schemeClr val="tx2"/>
                </a:solidFill>
                <a:latin typeface="Arial" charset="0"/>
              </a:rPr>
              <a:t>A morte é mesmo inevitável?</a:t>
            </a:r>
            <a:endParaRPr lang="pt-BR"/>
          </a:p>
        </p:txBody>
      </p:sp>
      <p:sp>
        <p:nvSpPr>
          <p:cNvPr id="60444" name="Text Box 1052"/>
          <p:cNvSpPr txBox="1">
            <a:spLocks noChangeArrowheads="1"/>
          </p:cNvSpPr>
          <p:nvPr/>
        </p:nvSpPr>
        <p:spPr bwMode="auto">
          <a:xfrm>
            <a:off x="4800600" y="5483225"/>
            <a:ext cx="28225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pt-BR" sz="2000" b="1">
                <a:solidFill>
                  <a:schemeClr val="tx2"/>
                </a:solidFill>
                <a:latin typeface="Arial" charset="0"/>
              </a:rPr>
              <a:t>Morre-se novamente?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2" grpId="0" autoUpdateAnimBg="0"/>
      <p:bldP spid="60433" grpId="0" autoUpdateAnimBg="0"/>
      <p:bldP spid="60434" grpId="0" autoUpdateAnimBg="0"/>
      <p:bldP spid="60435" grpId="0" animBg="1"/>
      <p:bldP spid="60436" grpId="0" animBg="1" autoUpdateAnimBg="0"/>
      <p:bldP spid="60437" grpId="0" animBg="1" autoUpdateAnimBg="0"/>
      <p:bldP spid="60438" grpId="0" animBg="1" autoUpdateAnimBg="0"/>
      <p:bldP spid="60439" grpId="0" animBg="1" autoUpdateAnimBg="0"/>
      <p:bldP spid="60440" grpId="0" animBg="1" autoUpdateAnimBg="0"/>
      <p:bldP spid="60441" grpId="0" animBg="1" autoUpdateAnimBg="0"/>
      <p:bldP spid="60442" grpId="0" animBg="1" autoUpdateAnimBg="0"/>
      <p:bldP spid="60443" grpId="0" autoUpdateAnimBg="0"/>
      <p:bldP spid="604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-1255713" y="-963613"/>
            <a:ext cx="1255713" cy="549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pt-BR" sz="1000"/>
              <a:t>Estudantes dos Mundos das Mansões</a:t>
            </a:r>
          </a:p>
        </p:txBody>
      </p:sp>
      <p:sp>
        <p:nvSpPr>
          <p:cNvPr id="61468" name="Rectangle 2076"/>
          <p:cNvSpPr>
            <a:spLocks noChangeArrowheads="1"/>
          </p:cNvSpPr>
          <p:nvPr/>
        </p:nvSpPr>
        <p:spPr bwMode="auto">
          <a:xfrm>
            <a:off x="76200" y="6308725"/>
            <a:ext cx="906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1400">
                <a:solidFill>
                  <a:schemeClr val="tx2"/>
                </a:solidFill>
                <a:latin typeface="Arial" charset="0"/>
              </a:rPr>
              <a:t>“Os Deuses não podem transformar uma criatura grosseira, de natureza animal, em um espírito perfeccionado. por algum ato misterioso de mágica criativa – ou, pelo menos, não o fazem.” Pág. 541 </a:t>
            </a:r>
            <a:r>
              <a:rPr lang="en-US" sz="140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§</a:t>
            </a:r>
            <a:r>
              <a:rPr lang="pt-BR" sz="1400">
                <a:solidFill>
                  <a:schemeClr val="tx2"/>
                </a:solidFill>
                <a:latin typeface="Arial" charset="0"/>
              </a:rPr>
              <a:t> 1</a:t>
            </a:r>
          </a:p>
        </p:txBody>
      </p:sp>
      <p:sp>
        <p:nvSpPr>
          <p:cNvPr id="61469" name="Rectangle 2077"/>
          <p:cNvSpPr>
            <a:spLocks noChangeArrowheads="1"/>
          </p:cNvSpPr>
          <p:nvPr/>
        </p:nvSpPr>
        <p:spPr bwMode="auto">
          <a:xfrm>
            <a:off x="179388" y="192088"/>
            <a:ext cx="4083050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300">
                <a:solidFill>
                  <a:schemeClr val="tx2"/>
                </a:solidFill>
                <a:latin typeface="Arial Black" pitchFamily="34" charset="0"/>
              </a:rPr>
              <a:t>Peregrinos Ascendentes</a:t>
            </a:r>
          </a:p>
        </p:txBody>
      </p:sp>
      <p:sp>
        <p:nvSpPr>
          <p:cNvPr id="61470" name="Line 2078"/>
          <p:cNvSpPr>
            <a:spLocks noChangeShapeType="1"/>
          </p:cNvSpPr>
          <p:nvPr/>
        </p:nvSpPr>
        <p:spPr bwMode="auto">
          <a:xfrm>
            <a:off x="4643438" y="476250"/>
            <a:ext cx="0" cy="5545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61471" name="Text Box 2079"/>
          <p:cNvSpPr txBox="1">
            <a:spLocks noChangeArrowheads="1"/>
          </p:cNvSpPr>
          <p:nvPr/>
        </p:nvSpPr>
        <p:spPr bwMode="auto">
          <a:xfrm>
            <a:off x="4787900" y="476250"/>
            <a:ext cx="4140200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Os 7 mundos das mansões</a:t>
            </a:r>
          </a:p>
          <a:p>
            <a:pPr>
              <a:spcBef>
                <a:spcPct val="50000"/>
              </a:spcBef>
            </a:pPr>
            <a:endParaRPr lang="pt-BR" sz="500">
              <a:latin typeface="Arial" charset="0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Correção de deficiências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Eliminação de conflitos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Realizações sociais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Apreciação mútua do amor 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Consciência cósmica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Fusão com Ajustador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pt-BR" sz="1800">
                <a:latin typeface="Arial" charset="0"/>
              </a:rPr>
              <a:t>Nova adoração</a:t>
            </a:r>
          </a:p>
          <a:p>
            <a:pPr lvl="1">
              <a:lnSpc>
                <a:spcPct val="50000"/>
              </a:lnSpc>
              <a:spcBef>
                <a:spcPct val="50000"/>
              </a:spcBef>
            </a:pPr>
            <a:endParaRPr lang="pt-BR" sz="1800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O berçário probatório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2000" b="1">
              <a:latin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pt-BR" sz="2000" b="1">
                <a:latin typeface="Arial" charset="0"/>
              </a:rPr>
              <a:t>Adoção de filhos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sz="1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472" name="AutoShape 2080"/>
          <p:cNvSpPr>
            <a:spLocks noChangeArrowheads="1"/>
          </p:cNvSpPr>
          <p:nvPr/>
        </p:nvSpPr>
        <p:spPr bwMode="auto">
          <a:xfrm>
            <a:off x="225425" y="30305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4. Progressores Moronciais</a:t>
            </a:r>
          </a:p>
        </p:txBody>
      </p:sp>
      <p:sp>
        <p:nvSpPr>
          <p:cNvPr id="61473" name="AutoShape 2081"/>
          <p:cNvSpPr>
            <a:spLocks noChangeArrowheads="1"/>
          </p:cNvSpPr>
          <p:nvPr/>
        </p:nvSpPr>
        <p:spPr bwMode="auto">
          <a:xfrm>
            <a:off x="217488" y="1670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2. Sobreviventes Adormecidos</a:t>
            </a:r>
          </a:p>
        </p:txBody>
      </p:sp>
      <p:sp>
        <p:nvSpPr>
          <p:cNvPr id="61474" name="AutoShape 2082"/>
          <p:cNvSpPr>
            <a:spLocks noChangeArrowheads="1"/>
          </p:cNvSpPr>
          <p:nvPr/>
        </p:nvSpPr>
        <p:spPr bwMode="auto">
          <a:xfrm>
            <a:off x="214313" y="2347913"/>
            <a:ext cx="3598862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800" b="1">
                <a:solidFill>
                  <a:schemeClr val="tx2"/>
                </a:solidFill>
                <a:latin typeface="Arial" charset="0"/>
              </a:rPr>
              <a:t>3. Estudantes das Mansões</a:t>
            </a:r>
          </a:p>
        </p:txBody>
      </p:sp>
      <p:sp>
        <p:nvSpPr>
          <p:cNvPr id="61475" name="AutoShape 2083"/>
          <p:cNvSpPr>
            <a:spLocks noChangeArrowheads="1"/>
          </p:cNvSpPr>
          <p:nvPr/>
        </p:nvSpPr>
        <p:spPr bwMode="auto">
          <a:xfrm>
            <a:off x="225425" y="37163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5. Pupilos do Superuniverso</a:t>
            </a:r>
          </a:p>
        </p:txBody>
      </p:sp>
      <p:sp>
        <p:nvSpPr>
          <p:cNvPr id="61476" name="AutoShape 2084"/>
          <p:cNvSpPr>
            <a:spLocks noChangeArrowheads="1"/>
          </p:cNvSpPr>
          <p:nvPr/>
        </p:nvSpPr>
        <p:spPr bwMode="auto">
          <a:xfrm>
            <a:off x="225425" y="4402138"/>
            <a:ext cx="3598863" cy="360362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6. Peregrinos de Havona</a:t>
            </a:r>
          </a:p>
        </p:txBody>
      </p:sp>
      <p:sp>
        <p:nvSpPr>
          <p:cNvPr id="61477" name="AutoShape 2085"/>
          <p:cNvSpPr>
            <a:spLocks noChangeArrowheads="1"/>
          </p:cNvSpPr>
          <p:nvPr/>
        </p:nvSpPr>
        <p:spPr bwMode="auto">
          <a:xfrm>
            <a:off x="217488" y="5099050"/>
            <a:ext cx="3598862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7. Os que Chegam ao Paraíso</a:t>
            </a:r>
          </a:p>
        </p:txBody>
      </p:sp>
      <p:sp>
        <p:nvSpPr>
          <p:cNvPr id="61478" name="AutoShape 2086"/>
          <p:cNvSpPr>
            <a:spLocks noChangeArrowheads="1"/>
          </p:cNvSpPr>
          <p:nvPr/>
        </p:nvSpPr>
        <p:spPr bwMode="auto">
          <a:xfrm>
            <a:off x="225425" y="1028700"/>
            <a:ext cx="3598863" cy="360363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pt-BR" sz="1600">
                <a:latin typeface="Arial" charset="0"/>
              </a:rPr>
              <a:t>1. Mortais Planetários</a:t>
            </a:r>
          </a:p>
        </p:txBody>
      </p:sp>
      <p:sp>
        <p:nvSpPr>
          <p:cNvPr id="61479" name="Text Box 2087"/>
          <p:cNvSpPr txBox="1">
            <a:spLocks noChangeArrowheads="1"/>
          </p:cNvSpPr>
          <p:nvPr/>
        </p:nvSpPr>
        <p:spPr bwMode="auto">
          <a:xfrm>
            <a:off x="4800600" y="4800600"/>
            <a:ext cx="33305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pt-BR" sz="2000" b="1">
                <a:solidFill>
                  <a:schemeClr val="tx2"/>
                </a:solidFill>
                <a:latin typeface="Arial" charset="0"/>
              </a:rPr>
              <a:t>Lembraremos desta vida?</a:t>
            </a:r>
            <a:endParaRPr lang="pt-BR"/>
          </a:p>
        </p:txBody>
      </p:sp>
      <p:sp>
        <p:nvSpPr>
          <p:cNvPr id="61480" name="Text Box 2088"/>
          <p:cNvSpPr txBox="1">
            <a:spLocks noChangeArrowheads="1"/>
          </p:cNvSpPr>
          <p:nvPr/>
        </p:nvSpPr>
        <p:spPr bwMode="auto">
          <a:xfrm>
            <a:off x="4800600" y="5257800"/>
            <a:ext cx="18081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pt-BR" sz="2000" b="1">
                <a:solidFill>
                  <a:schemeClr val="tx2"/>
                </a:solidFill>
                <a:latin typeface="Arial" charset="0"/>
              </a:rPr>
              <a:t>Comeremos?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8" grpId="0" autoUpdateAnimBg="0"/>
      <p:bldP spid="61469" grpId="0" autoUpdateAnimBg="0"/>
      <p:bldP spid="61470" grpId="0" animBg="1"/>
      <p:bldP spid="61471" grpId="0" autoUpdateAnimBg="0"/>
      <p:bldP spid="61472" grpId="0" animBg="1" autoUpdateAnimBg="0"/>
      <p:bldP spid="61473" grpId="0" animBg="1" autoUpdateAnimBg="0"/>
      <p:bldP spid="61474" grpId="0" animBg="1" autoUpdateAnimBg="0"/>
      <p:bldP spid="61475" grpId="0" animBg="1" autoUpdateAnimBg="0"/>
      <p:bldP spid="61476" grpId="0" animBg="1" autoUpdateAnimBg="0"/>
      <p:bldP spid="61477" grpId="0" animBg="1" autoUpdateAnimBg="0"/>
      <p:bldP spid="61478" grpId="0" animBg="1" autoUpdateAnimBg="0"/>
      <p:bldP spid="61479" grpId="0" autoUpdateAnimBg="0"/>
      <p:bldP spid="61480" grpId="0" autoUpdateAnimBg="0"/>
    </p:bldLst>
  </p:timing>
</p:sld>
</file>

<file path=ppt/theme/theme1.xml><?xml version="1.0" encoding="utf-8"?>
<a:theme xmlns:a="http://schemas.openxmlformats.org/drawingml/2006/main" name="Quartz">
  <a:themeElements>
    <a:clrScheme name="Quar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Quartz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Times New Roman" charset="0"/>
          </a:defRPr>
        </a:defPPr>
      </a:lstStyle>
    </a:lnDef>
  </a:objectDefaults>
  <a:extraClrSchemeLst>
    <a:extraClrScheme>
      <a:clrScheme name="Quar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r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r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r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apresentação\Quartz.pot</Template>
  <TotalTime>2964</TotalTime>
  <Words>2057</Words>
  <Application>Microsoft Office PowerPoint</Application>
  <PresentationFormat>Apresentação na tela (4:3)</PresentationFormat>
  <Paragraphs>360</Paragraphs>
  <Slides>23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Times New Roman</vt:lpstr>
      <vt:lpstr>Verdana</vt:lpstr>
      <vt:lpstr>Arial</vt:lpstr>
      <vt:lpstr>Wingdings</vt:lpstr>
      <vt:lpstr>Arial Black</vt:lpstr>
      <vt:lpstr>Arial Unicode MS</vt:lpstr>
      <vt:lpstr>Quartz</vt:lpstr>
      <vt:lpstr>Início</vt:lpstr>
      <vt:lpstr>Introdução</vt:lpstr>
      <vt:lpstr>Cosmologia</vt:lpstr>
      <vt:lpstr>Urântia</vt:lpstr>
      <vt:lpstr>Vida – um plano de Deus</vt:lpstr>
      <vt:lpstr>Peregrinos Ascendentes</vt:lpstr>
      <vt:lpstr>Mortais Planetários</vt:lpstr>
      <vt:lpstr>Sobreviventes Adormecidos</vt:lpstr>
      <vt:lpstr>Estudantes dos Mundos das Mansões</vt:lpstr>
      <vt:lpstr>Progressores Moronciais</vt:lpstr>
      <vt:lpstr>Jerusém</vt:lpstr>
      <vt:lpstr>Edêntia</vt:lpstr>
      <vt:lpstr>Sálvington</vt:lpstr>
      <vt:lpstr>Pupilos do Superuniverso</vt:lpstr>
      <vt:lpstr>Uversa</vt:lpstr>
      <vt:lpstr>Peregrinos de Havona</vt:lpstr>
      <vt:lpstr>Havona</vt:lpstr>
      <vt:lpstr>Os que chegam ao Paraíso</vt:lpstr>
      <vt:lpstr>O Paraíso</vt:lpstr>
      <vt:lpstr>Resumo</vt:lpstr>
      <vt:lpstr>A segunda morte</vt:lpstr>
      <vt:lpstr>Etapas posteriores</vt:lpstr>
      <vt:lpstr>Agradecimento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Após a Morte Segundo o Livro de Urantia</dc:title>
  <dc:creator>Nemias F. Mól</dc:creator>
  <cp:lastModifiedBy>casa</cp:lastModifiedBy>
  <cp:revision>178</cp:revision>
  <dcterms:created xsi:type="dcterms:W3CDTF">2004-07-03T14:12:13Z</dcterms:created>
  <dcterms:modified xsi:type="dcterms:W3CDTF">2013-04-21T16:22:02Z</dcterms:modified>
</cp:coreProperties>
</file>