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86" r:id="rId2"/>
    <p:sldId id="317" r:id="rId3"/>
    <p:sldId id="308" r:id="rId4"/>
    <p:sldId id="309" r:id="rId5"/>
    <p:sldId id="322" r:id="rId6"/>
    <p:sldId id="323" r:id="rId7"/>
    <p:sldId id="331" r:id="rId8"/>
    <p:sldId id="324" r:id="rId9"/>
    <p:sldId id="325" r:id="rId10"/>
    <p:sldId id="318" r:id="rId11"/>
    <p:sldId id="326" r:id="rId12"/>
    <p:sldId id="328" r:id="rId13"/>
    <p:sldId id="327" r:id="rId14"/>
    <p:sldId id="329" r:id="rId15"/>
    <p:sldId id="330" r:id="rId16"/>
    <p:sldId id="319" r:id="rId17"/>
    <p:sldId id="332" r:id="rId18"/>
    <p:sldId id="345" r:id="rId19"/>
    <p:sldId id="320" r:id="rId20"/>
    <p:sldId id="333" r:id="rId21"/>
    <p:sldId id="334" r:id="rId22"/>
    <p:sldId id="338" r:id="rId23"/>
    <p:sldId id="339" r:id="rId24"/>
    <p:sldId id="340" r:id="rId25"/>
    <p:sldId id="342" r:id="rId26"/>
    <p:sldId id="343" r:id="rId27"/>
    <p:sldId id="344" r:id="rId28"/>
    <p:sldId id="316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FF99"/>
    <a:srgbClr val="FF0066"/>
    <a:srgbClr val="CC3300"/>
    <a:srgbClr val="333399"/>
    <a:srgbClr val="080808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58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4DF8E64-DE8E-4D51-9519-AF9938908F2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254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4128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32E067-BA06-4E15-8AC2-8DA73EDA56E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2F25C-B655-445F-AF15-873271C09C8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3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29350" y="0"/>
            <a:ext cx="2076450" cy="5562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07695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5C420-51AB-4B6E-8B9D-85ED0D430D0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70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39627-F352-46BA-9F79-4905045303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2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9C45-406D-43BA-9F75-9F7106F08D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09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86F01-7FE9-4A28-AEC2-48CC861723E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1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A6BCC-32CA-4941-ADE9-BF50EC2559A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20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6D9C-7356-4894-AB08-98CE834551D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16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2412-219A-48B5-8BF0-9AD0AC2303A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33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25436-FCE4-471D-B2D1-525C00431D6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85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E7D45-CA52-4048-B18A-164453073F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8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772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ADBC798-E940-4C6A-A678-0519A47FC334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ntia.com.br/" TargetMode="External"/><Relationship Id="rId2" Type="http://schemas.openxmlformats.org/officeDocument/2006/relationships/hyperlink" Target="http://www.urantia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257800" y="4127500"/>
            <a:ext cx="365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Estratégias</a:t>
            </a:r>
            <a:r>
              <a:rPr lang="pt-BR"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Divulgação do Evangelho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9850" y="6324600"/>
            <a:ext cx="907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pt-BR" sz="1200"/>
              <a:t>Ide ao mundo inteiro, proclamar este evangelho da paternidade de Deus e da irmandade dos homens </a:t>
            </a:r>
            <a:r>
              <a:rPr lang="pt-BR" sz="1200">
                <a:solidFill>
                  <a:schemeClr val="tx2"/>
                </a:solidFill>
                <a:latin typeface="Arial" charset="0"/>
              </a:rPr>
              <a:t>” pág. 159 </a:t>
            </a:r>
            <a:r>
              <a:rPr lang="en-US" sz="1200">
                <a:solidFill>
                  <a:schemeClr val="tx2"/>
                </a:solidFill>
                <a:latin typeface="Arial" charset="0"/>
                <a:cs typeface="Arial" charset="0"/>
              </a:rPr>
              <a:t>§ </a:t>
            </a:r>
            <a:r>
              <a:rPr lang="pt-BR" sz="1200">
                <a:solidFill>
                  <a:schemeClr val="tx2"/>
                </a:solidFill>
                <a:latin typeface="Arial" charset="0"/>
              </a:rPr>
              <a:t>7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468313" y="0"/>
            <a:ext cx="250825" cy="2282825"/>
          </a:xfrm>
        </p:spPr>
        <p:txBody>
          <a:bodyPr/>
          <a:lstStyle/>
          <a:p>
            <a:r>
              <a:rPr lang="pt-BR"/>
              <a:t>Início</a:t>
            </a:r>
          </a:p>
        </p:txBody>
      </p:sp>
      <p:pic>
        <p:nvPicPr>
          <p:cNvPr id="48140" name="Picture 12" descr="Jesus ensin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84175"/>
            <a:ext cx="4068762" cy="5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CapaLivro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04813"/>
            <a:ext cx="19542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John_Byron_Adam_and_Eve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3200"/>
            <a:ext cx="396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A catalogação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Juramento de fidelidade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A inspeção do jardim</a:t>
            </a: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Adoração – somente a Deus</a:t>
            </a: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O templo do Pai Universal</a:t>
            </a: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A arte da manufatura e comércio</a:t>
            </a: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Aprendizagem do idioma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 autoUpdateAnimBg="0"/>
      <p:bldP spid="116742" grpId="0" animBg="1" autoUpdateAnimBg="0"/>
      <p:bldP spid="116743" grpId="0" animBg="1" autoUpdateAnimBg="0"/>
      <p:bldP spid="116744" grpId="0" animBg="1" autoUpdateAnimBg="0"/>
      <p:bldP spid="116745" grpId="0" animBg="1" autoUpdateAnimBg="0"/>
      <p:bldP spid="116746" grpId="0" animBg="1" autoUpdateAnimBg="0"/>
      <p:bldP spid="116747" grpId="0" animBg="1" autoUpdateAnimBg="0"/>
      <p:bldP spid="1167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John_Byron_Adam_and_Eve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3200"/>
            <a:ext cx="396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11. Frutos da terra como oferenda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9. As duas escolas</a:t>
            </a: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10. As sete leis do Jardim</a:t>
            </a:r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12. Igualdade dos sexos</a:t>
            </a: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13. Construção do Segundo Jardim</a:t>
            </a: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14. A contribuição genética</a:t>
            </a: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8. Cem centros comerciais e sociais</a:t>
            </a: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 autoUpdateAnimBg="0"/>
      <p:bldP spid="125958" grpId="0" animBg="1" autoUpdateAnimBg="0"/>
      <p:bldP spid="125959" grpId="0" animBg="1" autoUpdateAnimBg="0"/>
      <p:bldP spid="125960" grpId="0" animBg="1" autoUpdateAnimBg="0"/>
      <p:bldP spid="125961" grpId="0" animBg="1" autoUpdateAnimBg="0"/>
      <p:bldP spid="125962" grpId="0" animBg="1" autoUpdateAnimBg="0"/>
      <p:bldP spid="125963" grpId="0" animBg="1" autoUpdateAnimBg="0"/>
      <p:bldP spid="1259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John_Byron_Adam_and_Eve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3200"/>
            <a:ext cx="396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4932363" y="322263"/>
            <a:ext cx="27797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As duas escolas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3851275" y="1557338"/>
            <a:ext cx="48958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2"/>
            <a:r>
              <a:rPr lang="pt-BR" sz="1600">
                <a:latin typeface="Verdana" pitchFamily="34" charset="0"/>
              </a:rPr>
              <a:t>1. Saúde e cuidados com o corpo.</a:t>
            </a:r>
          </a:p>
          <a:p>
            <a:pPr lvl="2"/>
            <a:r>
              <a:rPr lang="pt-BR" sz="1600">
                <a:latin typeface="Verdana" pitchFamily="34" charset="0"/>
              </a:rPr>
              <a:t>2. A regra de ouro, o modelo das relações sociais.</a:t>
            </a:r>
          </a:p>
          <a:p>
            <a:pPr lvl="2"/>
            <a:r>
              <a:rPr lang="pt-BR" sz="1600">
                <a:latin typeface="Verdana" pitchFamily="34" charset="0"/>
              </a:rPr>
              <a:t>3. A relação dos direitos individuais com os direitos grupais e as obrigações comunitárias.</a:t>
            </a:r>
          </a:p>
          <a:p>
            <a:pPr lvl="2"/>
            <a:r>
              <a:rPr lang="pt-BR" sz="1600">
                <a:latin typeface="Verdana" pitchFamily="34" charset="0"/>
              </a:rPr>
              <a:t>4. A história e a cultura das várias raças da Terra.</a:t>
            </a:r>
          </a:p>
          <a:p>
            <a:pPr lvl="2"/>
            <a:r>
              <a:rPr lang="pt-BR" sz="1600">
                <a:latin typeface="Verdana" pitchFamily="34" charset="0"/>
              </a:rPr>
              <a:t>5. Os métodos para implementar e fazer o comércio mundial progredir.</a:t>
            </a:r>
          </a:p>
          <a:p>
            <a:pPr lvl="2"/>
            <a:r>
              <a:rPr lang="pt-BR" sz="1600">
                <a:latin typeface="Verdana" pitchFamily="34" charset="0"/>
              </a:rPr>
              <a:t>6. A coordenação dos deveres e emoções conflitantes.</a:t>
            </a:r>
          </a:p>
          <a:p>
            <a:pPr lvl="2"/>
            <a:r>
              <a:rPr lang="pt-BR" sz="1600">
                <a:latin typeface="Verdana" pitchFamily="34" charset="0"/>
              </a:rPr>
              <a:t>7. O cultivo dos jogos, humor e substitutos competitivos para as lutas físicas.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4" grpId="0" autoUpdateAnimBg="0"/>
      <p:bldP spid="1280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9" name="Picture 13" descr="John_Byron_Adam_and_Eve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3200"/>
            <a:ext cx="396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8" name="AutoShape 22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11. Frutos da terra como oferenda</a:t>
            </a:r>
          </a:p>
        </p:txBody>
      </p:sp>
      <p:sp>
        <p:nvSpPr>
          <p:cNvPr id="126999" name="AutoShape 23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9. As duas escolas</a:t>
            </a:r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10. As sete leis do Jardim</a:t>
            </a:r>
          </a:p>
        </p:txBody>
      </p:sp>
      <p:sp>
        <p:nvSpPr>
          <p:cNvPr id="127001" name="AutoShape 25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12. Igualdade dos sexos</a:t>
            </a:r>
          </a:p>
        </p:txBody>
      </p:sp>
      <p:sp>
        <p:nvSpPr>
          <p:cNvPr id="127002" name="AutoShape 26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13. Construção do Segundo Jardim</a:t>
            </a:r>
          </a:p>
        </p:txBody>
      </p:sp>
      <p:sp>
        <p:nvSpPr>
          <p:cNvPr id="127003" name="AutoShape 27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14. A contribuição genética</a:t>
            </a:r>
          </a:p>
        </p:txBody>
      </p:sp>
      <p:sp>
        <p:nvSpPr>
          <p:cNvPr id="127004" name="AutoShape 28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8. Cem centros comerciais e sociais</a:t>
            </a:r>
          </a:p>
        </p:txBody>
      </p:sp>
      <p:sp>
        <p:nvSpPr>
          <p:cNvPr id="127005" name="Rectangle 29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nimBg="1" autoUpdateAnimBg="0"/>
      <p:bldP spid="126999" grpId="0" animBg="1" autoUpdateAnimBg="0"/>
      <p:bldP spid="127000" grpId="0" animBg="1" autoUpdateAnimBg="0"/>
      <p:bldP spid="127001" grpId="0" animBg="1" autoUpdateAnimBg="0"/>
      <p:bldP spid="127002" grpId="0" animBg="1" autoUpdateAnimBg="0"/>
      <p:bldP spid="127003" grpId="0" animBg="1" autoUpdateAnimBg="0"/>
      <p:bldP spid="127004" grpId="0" animBg="1" autoUpdateAnimBg="0"/>
      <p:bldP spid="1270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John_Byron_Adam_and_Eve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3200"/>
            <a:ext cx="396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4932363" y="322263"/>
            <a:ext cx="308768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As sete diretrizes: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4859338" y="1341438"/>
            <a:ext cx="39814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pt-BR" sz="1600">
                <a:latin typeface="Verdana" pitchFamily="34" charset="0"/>
              </a:rPr>
              <a:t>1. As leis sanitárias e de saúde.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2. As regulamentações sociais do Jardim.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3. O código das negociações e do comércio.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4. As leis da conduta eqüitativa e das competições.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5. As leis da vida familiar.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6. O código civil da regra de ouro.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7. Os sete mandamentos da lei moral suprema.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 autoUpdateAnimBg="0"/>
      <p:bldP spid="1290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John_Byron_Adam_and_Eve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3200"/>
            <a:ext cx="396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11. Frutos da terra como oferenda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9. As duas escolas</a:t>
            </a: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10. As sete leis do Jardim</a:t>
            </a: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12. Igualdade dos sexos</a:t>
            </a:r>
          </a:p>
        </p:txBody>
      </p:sp>
      <p:sp>
        <p:nvSpPr>
          <p:cNvPr id="130065" name="AutoShape 17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13. Construção do Segundo Jardim</a:t>
            </a:r>
          </a:p>
        </p:txBody>
      </p:sp>
      <p:sp>
        <p:nvSpPr>
          <p:cNvPr id="130066" name="AutoShape 18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14. A contribuição genética</a:t>
            </a:r>
          </a:p>
        </p:txBody>
      </p:sp>
      <p:sp>
        <p:nvSpPr>
          <p:cNvPr id="130067" name="AutoShape 19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8. Cem centros comerciais e sociais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 animBg="1" autoUpdateAnimBg="0"/>
      <p:bldP spid="130062" grpId="0" animBg="1" autoUpdateAnimBg="0"/>
      <p:bldP spid="130063" grpId="0" animBg="1" autoUpdateAnimBg="0"/>
      <p:bldP spid="130064" grpId="0" animBg="1" autoUpdateAnimBg="0"/>
      <p:bldP spid="130065" grpId="0" animBg="1" autoUpdateAnimBg="0"/>
      <p:bldP spid="130066" grpId="0" animBg="1" autoUpdateAnimBg="0"/>
      <p:bldP spid="130067" grpId="0" animBg="1" autoUpdateAnimBg="0"/>
      <p:bldP spid="1300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John_Byron_Melchizedek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8913"/>
            <a:ext cx="423068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Cerimônias de Adoração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A Comunidade de Salém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Construção de Templos</a:t>
            </a: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Os sete mandamentos</a:t>
            </a: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O sacramento do pão e vinho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Os missionários de Salém</a:t>
            </a:r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Formação de alunos e discípulos</a:t>
            </a: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 autoUpdateAnimBg="0"/>
      <p:bldP spid="117767" grpId="0" animBg="1" autoUpdateAnimBg="0"/>
      <p:bldP spid="117768" grpId="0" animBg="1" autoUpdateAnimBg="0"/>
      <p:bldP spid="117769" grpId="0" animBg="1" autoUpdateAnimBg="0"/>
      <p:bldP spid="117770" grpId="0" animBg="1" autoUpdateAnimBg="0"/>
      <p:bldP spid="117771" grpId="0" animBg="1" autoUpdateAnimBg="0"/>
      <p:bldP spid="117772" grpId="0" animBg="1" autoUpdateAnimBg="0"/>
      <p:bldP spid="11777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John_Byron_Melchizedek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8913"/>
            <a:ext cx="423068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4932363" y="322263"/>
            <a:ext cx="37560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Os sete mandamentos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4716463" y="1125538"/>
            <a:ext cx="42322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pt-BR" sz="1600">
                <a:latin typeface="Verdana" pitchFamily="34" charset="0"/>
              </a:rPr>
              <a:t>1. Não servirás a nenhum Deus, senão ao Criador Altíssimo do Céu e da Terra.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2. Não duvidarás de que a fé é a única condição necessária para a salvação eterna.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3. Não darás falso testemunho.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4. Não matarás.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5. Não furtarás. 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6. Não cometerás adultério.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7. Não mostrarás desrespeito pelos teus pais, nem pelos mais velhos.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0" grpId="0" autoUpdateAnimBg="0"/>
      <p:bldP spid="132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John_Byron_Melchizedek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8913"/>
            <a:ext cx="423068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Cerimônias de Adoração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A Comunidade de Salém</a:t>
            </a: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Construção de Templos</a:t>
            </a: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Os sete mandamentos</a:t>
            </a: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O sacramento do pão e vinho</a:t>
            </a: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Os missionários de Salém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Formação de alunos e discípulos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 autoUpdateAnimBg="0"/>
      <p:bldP spid="145414" grpId="0" animBg="1" autoUpdateAnimBg="0"/>
      <p:bldP spid="145415" grpId="0" animBg="1" autoUpdateAnimBg="0"/>
      <p:bldP spid="145416" grpId="0" animBg="1" autoUpdateAnimBg="0"/>
      <p:bldP spid="145417" grpId="0" animBg="1" autoUpdateAnimBg="0"/>
      <p:bldP spid="145418" grpId="0" animBg="1" autoUpdateAnimBg="0"/>
      <p:bldP spid="145419" grpId="0" animBg="1" autoUpdateAnimBg="0"/>
      <p:bldP spid="1454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John_Byron_Jesus_of_Nazareth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3200"/>
            <a:ext cx="4313238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5005388" y="32845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A conversa com Nicodemos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As escolha dos discípulos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Cinco meses de treinamento</a:t>
            </a: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5005388" y="3970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A escola para profetas</a:t>
            </a: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5005388" y="46561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</a:t>
            </a:r>
            <a:r>
              <a:rPr lang="pt-BR" sz="1600"/>
              <a:t>O hospital de Betsaida</a:t>
            </a:r>
          </a:p>
        </p:txBody>
      </p:sp>
      <p:sp>
        <p:nvSpPr>
          <p:cNvPr id="118794" name="AutoShape 10"/>
          <p:cNvSpPr>
            <a:spLocks noChangeArrowheads="1"/>
          </p:cNvSpPr>
          <p:nvPr/>
        </p:nvSpPr>
        <p:spPr bwMode="auto">
          <a:xfrm>
            <a:off x="4997450" y="53530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As três campanhas de pregação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As seis grandes decisões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 autoUpdateAnimBg="0"/>
      <p:bldP spid="118790" grpId="0" animBg="1" autoUpdateAnimBg="0"/>
      <p:bldP spid="118791" grpId="0" animBg="1" autoUpdateAnimBg="0"/>
      <p:bldP spid="118792" grpId="0" animBg="1" autoUpdateAnimBg="0"/>
      <p:bldP spid="118793" grpId="0" animBg="1" autoUpdateAnimBg="0"/>
      <p:bldP spid="118794" grpId="0" animBg="1" autoUpdateAnimBg="0"/>
      <p:bldP spid="118795" grpId="0" animBg="1" autoUpdateAnimBg="0"/>
      <p:bldP spid="118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859338" y="692150"/>
            <a:ext cx="38893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“Ide, então, ao mundo inteiro, proclamar este evangelho da paternidade de Deus e da irmandade dos homens a todas as nações e raças, e sejais sempre sábios na vossa escolha dos métodos para apresentar as boas-novas às raças e tribos diferentes da humanidade. Vós recebestes este evangelho do Reino de graça e do mesmo modo vós dareis as boas-novas a todas as nações. 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2042:1</a:t>
            </a:r>
          </a:p>
        </p:txBody>
      </p:sp>
      <p:pic>
        <p:nvPicPr>
          <p:cNvPr id="115718" name="Picture 6" descr="jesus_of_nazar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824287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117475"/>
            <a:ext cx="7772400" cy="549275"/>
          </a:xfrm>
        </p:spPr>
        <p:txBody>
          <a:bodyPr/>
          <a:lstStyle/>
          <a:p>
            <a:pPr algn="l"/>
            <a:r>
              <a:rPr lang="pt-BR" sz="3000">
                <a:latin typeface="Arial Black" pitchFamily="34" charset="0"/>
              </a:rPr>
              <a:t>A ordem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John_Byron_Jesus_of_Nazareth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3200"/>
            <a:ext cx="4313238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11. Nova campanha de pregação</a:t>
            </a: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9. O envio dos Apóstolos dois a dois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10. O ensinamento em parábolas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12. Os setenta mensageiros</a:t>
            </a:r>
          </a:p>
        </p:txBody>
      </p:sp>
      <p:sp>
        <p:nvSpPr>
          <p:cNvPr id="133129" name="AutoShape 9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13. </a:t>
            </a:r>
            <a:r>
              <a:rPr lang="pt-BR" sz="1600"/>
              <a:t>A Ceia da Lembrança</a:t>
            </a:r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14. As 19 aparições moronciais</a:t>
            </a:r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8. O corpo evangélico das mulheres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 autoUpdateAnimBg="0"/>
      <p:bldP spid="133126" grpId="0" animBg="1" autoUpdateAnimBg="0"/>
      <p:bldP spid="133127" grpId="0" animBg="1" autoUpdateAnimBg="0"/>
      <p:bldP spid="133128" grpId="0" animBg="1" autoUpdateAnimBg="0"/>
      <p:bldP spid="133129" grpId="0" animBg="1" autoUpdateAnimBg="0"/>
      <p:bldP spid="133130" grpId="0" animBg="1" autoUpdateAnimBg="0"/>
      <p:bldP spid="133131" grpId="0" animBg="1" autoUpdateAnimBg="0"/>
      <p:bldP spid="1331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John_Byron_Jesus_of_Nazareth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3200"/>
            <a:ext cx="4313238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4932363" y="322263"/>
            <a:ext cx="37719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Vitórias conquistadas: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4932363" y="1398588"/>
            <a:ext cx="3836987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pt-BR" sz="1600">
                <a:latin typeface="Verdana" pitchFamily="34" charset="0"/>
              </a:rPr>
              <a:t>1. Um grande avanço da moral humana. 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2. Um conceito novo e ampliado de Deus.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3. A esperança de imortalidade tornou-se um ponto de reafirmação, na factualidade da sua ressurreição.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4. Jesus de Nazaré se tornou grande aliado à alma sedenta do homem.</a:t>
            </a:r>
          </a:p>
          <a:p>
            <a:endParaRPr lang="pt-BR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 autoUpdateAnimBg="0"/>
      <p:bldP spid="1341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John_Byron_Chicago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88913"/>
            <a:ext cx="42767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Escolas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As traduções</a:t>
            </a: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As associações</a:t>
            </a: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Sites, fóruns, listas, blogs</a:t>
            </a: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Grupos de estudos</a:t>
            </a:r>
          </a:p>
        </p:txBody>
      </p:sp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Voluntários</a:t>
            </a:r>
          </a:p>
        </p:txBody>
      </p:sp>
      <p:sp>
        <p:nvSpPr>
          <p:cNvPr id="138252" name="AutoShape 12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A impressão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 autoUpdateAnimBg="0"/>
      <p:bldP spid="138247" grpId="0" animBg="1" autoUpdateAnimBg="0"/>
      <p:bldP spid="138248" grpId="0" animBg="1" autoUpdateAnimBg="0"/>
      <p:bldP spid="138249" grpId="0" animBg="1" autoUpdateAnimBg="0"/>
      <p:bldP spid="138250" grpId="0" animBg="1" autoUpdateAnimBg="0"/>
      <p:bldP spid="138251" grpId="0" animBg="1" autoUpdateAnimBg="0"/>
      <p:bldP spid="138252" grpId="0" animBg="1" autoUpdateAnimBg="0"/>
      <p:bldP spid="1382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787900" y="1152525"/>
            <a:ext cx="40528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“A colheita realmente está farta, mas os trabalhadores são poucos; por isso eu exorto todos vós a orar, para que o Senhor da colheita envie mais trabalhadores à Sua obra.” </a:t>
            </a:r>
          </a:p>
          <a:p>
            <a:pPr algn="ctr"/>
            <a:endParaRPr lang="pt-BR"/>
          </a:p>
          <a:p>
            <a:pPr algn="ctr"/>
            <a:r>
              <a:rPr lang="pt-BR"/>
              <a:t>doc. 163, pág 1800:5</a:t>
            </a:r>
          </a:p>
        </p:txBody>
      </p:sp>
      <p:pic>
        <p:nvPicPr>
          <p:cNvPr id="139270" name="Picture 6" descr="00014828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4463"/>
            <a:ext cx="3941763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859338" y="333375"/>
            <a:ext cx="41052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“Vós, que hoje desfrutais das vantagens da arte da imprensa, não sabeis quão difícil foi perpetuar a verdade durante esses tempos primitivos; tão fácil era perder de vista uma nova doutrina, de uma geração para outra. Havia sempre uma tendência de que a nova doutrina fosse absorvida no corpo mais antigo de ensinamentos religiosos e práticas de magia. Uma nova revelação é sempre contaminada pelas crenças evolucionárias mais antigas.” 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doc. 93, pág.1022</a:t>
            </a:r>
          </a:p>
        </p:txBody>
      </p:sp>
      <p:pic>
        <p:nvPicPr>
          <p:cNvPr id="140292" name="Picture 4" descr="968604_13359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1938"/>
            <a:ext cx="452755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695825" y="366713"/>
            <a:ext cx="42687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100"/>
              <a:t>“Um dos grandes problemas da vida moderna é que o homem pensa que ele é ocupado demais para encontrar tempo para a meditação espiritual e para a devoção religiosa.” ... “Os líderes religiosos, contudo, estão cometendo um grande erro ao tentar convocar o homem moderno para a batalha espiritual, com um soar medieval de trombetas. A religião deve prover-se de lemas novos e atuais.” </a:t>
            </a:r>
          </a:p>
          <a:p>
            <a:pPr algn="ctr"/>
            <a:endParaRPr lang="pt-BR" sz="2100"/>
          </a:p>
          <a:p>
            <a:pPr algn="ctr"/>
            <a:r>
              <a:rPr lang="pt-BR" sz="2100"/>
              <a:t>doc. 195, pág. 2077 </a:t>
            </a:r>
          </a:p>
        </p:txBody>
      </p:sp>
      <p:pic>
        <p:nvPicPr>
          <p:cNvPr id="142340" name="Picture 4" descr="escad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3375"/>
            <a:ext cx="4230688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1037219_38381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924300" y="430213"/>
            <a:ext cx="507682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5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“Urântia está agora agitada e à beira de uma das suas épocas mais assombrosas e encantadoras de reajustamento social, de estimulação moral e de iluminação espiritual.” ... “A religião necessita de novos líderes, de homens e mulheres espirituais, que ousarão depender apenas de Jesus e dos seus ensinamentos incomparáveis.” </a:t>
            </a:r>
          </a:p>
          <a:p>
            <a:pPr algn="ctr"/>
            <a:endParaRPr lang="pt-BR" sz="25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25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195, pág 2082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1037219_38381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924300" y="430213"/>
            <a:ext cx="5076825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 conquistar almas para o Mestre, não é a primeira légua, a da obrigação, do dever ou da convenção, que irá transformar o homem e o seu mundo, mas é mais a </a:t>
            </a:r>
            <a:r>
              <a:rPr lang="pt-BR" sz="19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segunda</a:t>
            </a:r>
            <a:r>
              <a:rPr lang="pt-BR" sz="1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légua, a de serviço livre, de devoção e amor à liberdade, a que representa o esforço semelhante ao de Jesus, para alcançar o irmão no amor e para colocá-lo sob a guia espiritual, na direção da meta divina mais elevada da existência mortal. O cristianismo, ainda hoje, percorre, com disposição, a </a:t>
            </a:r>
            <a:r>
              <a:rPr lang="pt-BR" sz="19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primeira</a:t>
            </a:r>
            <a:r>
              <a:rPr lang="pt-BR" sz="1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légua; mas a humanidade definha e tropeça nas trevas morais, porque há tão poucos homens fazendo a segunda légua – tão poucos seguidores professos de Jesus e que realmente vivem e amam, como ele ensinou os seus discípulos a viver, a amar e a servir. Doc 15, 2084:5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219200" cy="244475"/>
          </a:xfrm>
        </p:spPr>
        <p:txBody>
          <a:bodyPr/>
          <a:lstStyle/>
          <a:p>
            <a:r>
              <a:rPr lang="pt-BR" sz="1000"/>
              <a:t>Agradecimento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6225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Agradecimento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91540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800">
                <a:latin typeface="Arial" charset="0"/>
              </a:rPr>
              <a:t>Associação Urântia do Brasil (AUB) agradece a presença de todos e os convida a participar do movimento em torno d’O Livro de Urântia, contamos com vossas sugestões. </a:t>
            </a:r>
          </a:p>
          <a:p>
            <a:endParaRPr lang="pt-BR" sz="1800">
              <a:latin typeface="Arial" charset="0"/>
            </a:endParaRPr>
          </a:p>
          <a:p>
            <a:r>
              <a:rPr lang="pt-BR" sz="2000">
                <a:latin typeface="Arial" charset="0"/>
                <a:hlinkClick r:id="rId2"/>
              </a:rPr>
              <a:t>www.urantia.org</a:t>
            </a:r>
            <a:r>
              <a:rPr lang="pt-BR" sz="1800">
                <a:latin typeface="Arial" charset="0"/>
              </a:rPr>
              <a:t> (sítio da Fundação Urântia)</a:t>
            </a:r>
          </a:p>
          <a:p>
            <a:r>
              <a:rPr lang="pt-BR" sz="2000">
                <a:latin typeface="Arial" charset="0"/>
                <a:hlinkClick r:id="rId3"/>
              </a:rPr>
              <a:t>www.urantia.com.br</a:t>
            </a:r>
            <a:r>
              <a:rPr lang="pt-BR" sz="1800">
                <a:latin typeface="Arial" charset="0"/>
              </a:rPr>
              <a:t> (sítio da AUB)</a:t>
            </a: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endParaRPr lang="pt-BR" sz="1800">
              <a:latin typeface="Arial" charset="0"/>
            </a:endParaRPr>
          </a:p>
          <a:p>
            <a:pPr algn="ctr"/>
            <a:r>
              <a:rPr lang="pt-BR" sz="1800">
                <a:latin typeface="Arial" charset="0"/>
              </a:rPr>
              <a:t>Este trabalho utiliza citações do Livro de Urantia © 1955 Urantia Foundation</a:t>
            </a:r>
            <a:br>
              <a:rPr lang="pt-BR" sz="1800">
                <a:latin typeface="Arial" charset="0"/>
              </a:rPr>
            </a:br>
            <a:r>
              <a:rPr lang="pt-BR" sz="1800">
                <a:latin typeface="Arial" charset="0"/>
              </a:rPr>
              <a:t>533 Diversey Parkway, Chicago, Illinois 60614, (001773) 525-3319, http//www.urantia.org</a:t>
            </a:r>
            <a:br>
              <a:rPr lang="pt-BR" sz="1800">
                <a:latin typeface="Arial" charset="0"/>
              </a:rPr>
            </a:br>
            <a:r>
              <a:rPr lang="pt-BR" sz="1800">
                <a:latin typeface="Arial" charset="0"/>
              </a:rPr>
              <a:t>Todos os direitos reservados.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-152400" y="3068638"/>
            <a:ext cx="9525000" cy="1566862"/>
          </a:xfrm>
          <a:prstGeom prst="flowChartProcess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76200" y="6324600"/>
            <a:ext cx="765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tx2"/>
                </a:solidFill>
                <a:latin typeface="Arial" charset="0"/>
              </a:rPr>
              <a:t>“O nosso intuito é expandir a consciência cósmica e elevar a percepção espiritual...” Pág. 1 </a:t>
            </a:r>
            <a:r>
              <a:rPr lang="pt-BR" sz="1400">
                <a:solidFill>
                  <a:schemeClr val="tx2"/>
                </a:solidFill>
                <a:latin typeface="Arial" charset="0"/>
                <a:cs typeface="Arial" charset="0"/>
              </a:rPr>
              <a:t>§</a:t>
            </a:r>
            <a:r>
              <a:rPr lang="pt-BR" sz="1400">
                <a:solidFill>
                  <a:schemeClr val="tx2"/>
                </a:solidFill>
                <a:latin typeface="Arial" charset="0"/>
              </a:rPr>
              <a:t> 2</a:t>
            </a:r>
          </a:p>
        </p:txBody>
      </p:sp>
      <p:pic>
        <p:nvPicPr>
          <p:cNvPr id="114698" name="Picture 10" descr="logo A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213100"/>
            <a:ext cx="6542088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3" grpId="0" autoUpdateAnimBg="0"/>
      <p:bldP spid="114696" grpId="0" animBg="1"/>
      <p:bldP spid="1146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0175"/>
            <a:ext cx="8991600" cy="549275"/>
          </a:xfrm>
        </p:spPr>
        <p:txBody>
          <a:bodyPr/>
          <a:lstStyle/>
          <a:p>
            <a:pPr algn="l"/>
            <a:r>
              <a:rPr lang="pt-BR" sz="3000">
                <a:latin typeface="Arial Black" pitchFamily="34" charset="0"/>
                <a:cs typeface="Times New Roman" charset="0"/>
              </a:rPr>
              <a:t>As 5 revelações  de época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468563" y="985838"/>
            <a:ext cx="49117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pt-BR" sz="2200" b="1">
                <a:latin typeface="Verdana" pitchFamily="34" charset="0"/>
              </a:rPr>
              <a:t>Dalamátia - ~ 500 mil anos</a:t>
            </a:r>
            <a:endParaRPr lang="pt-BR" sz="2200">
              <a:latin typeface="Verdana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575050" y="1628775"/>
            <a:ext cx="5534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pt-BR" sz="2200" b="1">
                <a:latin typeface="Verdana" pitchFamily="34" charset="0"/>
              </a:rPr>
              <a:t>Jardim do Éden - ~ 38 mil anos</a:t>
            </a:r>
            <a:endParaRPr lang="pt-BR" sz="2200">
              <a:latin typeface="Verdana" pitchFamily="34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810125" y="3424238"/>
            <a:ext cx="2987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pt-BR" sz="2200" b="1">
                <a:latin typeface="Verdana" pitchFamily="34" charset="0"/>
              </a:rPr>
              <a:t>Melquisedeque</a:t>
            </a:r>
          </a:p>
          <a:p>
            <a:pPr lvl="1"/>
            <a:r>
              <a:rPr lang="pt-BR" sz="2200" b="1">
                <a:latin typeface="Verdana" pitchFamily="34" charset="0"/>
              </a:rPr>
              <a:t>	~4000 anos</a:t>
            </a:r>
            <a:endParaRPr lang="pt-BR" sz="2200">
              <a:latin typeface="Verdana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328863" y="6315075"/>
            <a:ext cx="47164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pt-BR" sz="2200" b="1">
                <a:latin typeface="Verdana" pitchFamily="34" charset="0"/>
              </a:rPr>
              <a:t>Livro de Urântia - 74 anos</a:t>
            </a:r>
            <a:endParaRPr lang="pt-BR" sz="2200">
              <a:latin typeface="Verdana" pitchFamily="34" charset="0"/>
            </a:endParaRPr>
          </a:p>
        </p:txBody>
      </p:sp>
      <p:pic>
        <p:nvPicPr>
          <p:cNvPr id="74766" name="Picture 14" descr="John_Byron_Dalamatia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79488"/>
            <a:ext cx="2473325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Picture 15" descr="John_Byron_Adam_and_Eve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657350"/>
            <a:ext cx="243046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John_Byron_Melchizedek_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278063"/>
            <a:ext cx="2416175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John_Byron_Jesus_of_Nazareth_1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940050"/>
            <a:ext cx="2405063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0" name="Picture 18" descr="John_Byron_Chicago_1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495675"/>
            <a:ext cx="238125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595688" y="5738813"/>
            <a:ext cx="5140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pt-BR" sz="2200" b="1">
                <a:latin typeface="Verdana" pitchFamily="34" charset="0"/>
              </a:rPr>
              <a:t>Jesus de Nazaré - 2014 anos</a:t>
            </a:r>
            <a:endParaRPr lang="pt-BR" sz="22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utoUpdateAnimBg="0"/>
      <p:bldP spid="74761" grpId="0"/>
      <p:bldP spid="74762" grpId="0"/>
      <p:bldP spid="74763" grpId="0"/>
      <p:bldP spid="74765" grpId="0"/>
      <p:bldP spid="747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3" name="Picture 17" descr="John_Byron_Dalamatia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913"/>
            <a:ext cx="41751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4" name="AutoShape 18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As dez escolas</a:t>
            </a:r>
          </a:p>
        </p:txBody>
      </p:sp>
      <p:sp>
        <p:nvSpPr>
          <p:cNvPr id="75795" name="AutoShape 19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Transplante do plasma vital</a:t>
            </a:r>
          </a:p>
        </p:txBody>
      </p:sp>
      <p:sp>
        <p:nvSpPr>
          <p:cNvPr id="75796" name="AutoShape 20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Os seres intermediários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Os sete mandamentos</a:t>
            </a:r>
          </a:p>
        </p:txBody>
      </p:sp>
      <p:sp>
        <p:nvSpPr>
          <p:cNvPr id="75798" name="AutoShape 22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O templo do Pai Universal</a:t>
            </a:r>
          </a:p>
        </p:txBody>
      </p:sp>
      <p:sp>
        <p:nvSpPr>
          <p:cNvPr id="75799" name="AutoShape 23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Formação de líderes</a:t>
            </a:r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Construção de um Centro Cultural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animBg="1" autoUpdateAnimBg="0"/>
      <p:bldP spid="75795" grpId="0" animBg="1" autoUpdateAnimBg="0"/>
      <p:bldP spid="75796" grpId="0" animBg="1" autoUpdateAnimBg="0"/>
      <p:bldP spid="75797" grpId="0" animBg="1" autoUpdateAnimBg="0"/>
      <p:bldP spid="75798" grpId="0" animBg="1" autoUpdateAnimBg="0"/>
      <p:bldP spid="75799" grpId="0" animBg="1" autoUpdateAnimBg="0"/>
      <p:bldP spid="75800" grpId="0" animBg="1" autoUpdateAnimBg="0"/>
      <p:bldP spid="758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John_Byron_Dalamatia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913"/>
            <a:ext cx="41751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932363" y="322263"/>
            <a:ext cx="25685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As dez escolas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787900" y="1484313"/>
            <a:ext cx="3960813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pt-BR" sz="1600">
                <a:latin typeface="Verdana" pitchFamily="34" charset="0"/>
              </a:rPr>
              <a:t>1. O conselho de alimentação e </a:t>
            </a:r>
          </a:p>
          <a:p>
            <a:r>
              <a:rPr lang="pt-BR" sz="1600">
                <a:latin typeface="Verdana" pitchFamily="34" charset="0"/>
              </a:rPr>
              <a:t>do bem-estar material;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2. O conselho de domesticação e </a:t>
            </a:r>
          </a:p>
          <a:p>
            <a:r>
              <a:rPr lang="pt-BR" sz="1600">
                <a:latin typeface="Verdana" pitchFamily="34" charset="0"/>
              </a:rPr>
              <a:t>de utilização de animais;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3. Os consultores encarregados </a:t>
            </a:r>
          </a:p>
          <a:p>
            <a:r>
              <a:rPr lang="pt-BR" sz="1600">
                <a:latin typeface="Verdana" pitchFamily="34" charset="0"/>
              </a:rPr>
              <a:t>do controle de animais predadores;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4. O corpo docente encarregado da </a:t>
            </a:r>
          </a:p>
          <a:p>
            <a:r>
              <a:rPr lang="pt-BR" sz="1600">
                <a:latin typeface="Verdana" pitchFamily="34" charset="0"/>
              </a:rPr>
              <a:t>disseminação e conservação do </a:t>
            </a:r>
          </a:p>
          <a:p>
            <a:r>
              <a:rPr lang="pt-BR" sz="1600">
                <a:latin typeface="Verdana" pitchFamily="34" charset="0"/>
              </a:rPr>
              <a:t>conhecimento;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5. A comissão da indústria e do </a:t>
            </a:r>
          </a:p>
          <a:p>
            <a:r>
              <a:rPr lang="pt-BR" sz="1600">
                <a:latin typeface="Verdana" pitchFamily="34" charset="0"/>
              </a:rPr>
              <a:t>comércio;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9" grpId="0" autoUpdateAnimBg="0"/>
      <p:bldP spid="1218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John_Byron_Dalamatia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913"/>
            <a:ext cx="41751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932363" y="322263"/>
            <a:ext cx="25685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As dez escolas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4787900" y="1557338"/>
            <a:ext cx="39608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pt-BR" sz="1600">
                <a:latin typeface="Verdana" pitchFamily="34" charset="0"/>
              </a:rPr>
              <a:t>6. O colegiado da religião revelada;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7. Os guardiões da saúde e da vida;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8. O conselho planetário de arte e </a:t>
            </a:r>
          </a:p>
          <a:p>
            <a:r>
              <a:rPr lang="pt-BR" sz="1600">
                <a:latin typeface="Verdana" pitchFamily="34" charset="0"/>
              </a:rPr>
              <a:t>ciência;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9. Os governadores das relações </a:t>
            </a:r>
          </a:p>
          <a:p>
            <a:r>
              <a:rPr lang="pt-BR" sz="1600">
                <a:latin typeface="Verdana" pitchFamily="34" charset="0"/>
              </a:rPr>
              <a:t>tribais avançadas;</a:t>
            </a:r>
          </a:p>
          <a:p>
            <a:endParaRPr lang="pt-BR" sz="1600">
              <a:latin typeface="Verdana" pitchFamily="34" charset="0"/>
            </a:endParaRPr>
          </a:p>
          <a:p>
            <a:r>
              <a:rPr lang="pt-BR" sz="1600">
                <a:latin typeface="Verdana" pitchFamily="34" charset="0"/>
              </a:rPr>
              <a:t>10. A corte suprema de coordenação </a:t>
            </a:r>
          </a:p>
          <a:p>
            <a:r>
              <a:rPr lang="pt-BR" sz="1600">
                <a:latin typeface="Verdana" pitchFamily="34" charset="0"/>
              </a:rPr>
              <a:t>tribal e de cooperação racial.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autoUpdateAnimBg="0"/>
      <p:bldP spid="1228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John_Byron_Dalamatia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913"/>
            <a:ext cx="41751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As dez escolas</a:t>
            </a: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Transplante do plasma vital</a:t>
            </a:r>
          </a:p>
        </p:txBody>
      </p:sp>
      <p:sp>
        <p:nvSpPr>
          <p:cNvPr id="131080" name="AutoShape 8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Os seres intermediários</a:t>
            </a:r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Os sete mandamentos</a:t>
            </a:r>
          </a:p>
        </p:txBody>
      </p:sp>
      <p:sp>
        <p:nvSpPr>
          <p:cNvPr id="131082" name="AutoShape 10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O templo do Pai Universal</a:t>
            </a:r>
          </a:p>
        </p:txBody>
      </p:sp>
      <p:sp>
        <p:nvSpPr>
          <p:cNvPr id="131083" name="AutoShape 11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Formação de líderes</a:t>
            </a:r>
          </a:p>
        </p:txBody>
      </p:sp>
      <p:sp>
        <p:nvSpPr>
          <p:cNvPr id="131084" name="AutoShape 12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Construção de um Centro Cultural</a:t>
            </a:r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 autoUpdateAnimBg="0"/>
      <p:bldP spid="131079" grpId="0" animBg="1" autoUpdateAnimBg="0"/>
      <p:bldP spid="131080" grpId="0" animBg="1" autoUpdateAnimBg="0"/>
      <p:bldP spid="131081" grpId="0" animBg="1" autoUpdateAnimBg="0"/>
      <p:bldP spid="131082" grpId="0" animBg="1" autoUpdateAnimBg="0"/>
      <p:bldP spid="131083" grpId="0" animBg="1" autoUpdateAnimBg="0"/>
      <p:bldP spid="131084" grpId="0" animBg="1" autoUpdateAnimBg="0"/>
      <p:bldP spid="1310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John_Byron_Dalamatia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913"/>
            <a:ext cx="41751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932363" y="322263"/>
            <a:ext cx="385286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Os sete mandamentos: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4535488" y="1052513"/>
            <a:ext cx="41402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pt-BR" sz="1600"/>
              <a:t>1. Não temerás nem servirás a nenhum Deus, senão ao Pai de todos.</a:t>
            </a:r>
          </a:p>
          <a:p>
            <a:pPr lvl="1"/>
            <a:r>
              <a:rPr lang="pt-BR" sz="1600"/>
              <a:t>2. Não desobedecerás ao Filho do Pai, o governante do mundo, nem faltarás com o respeito aos seus assessores supra-humanos.</a:t>
            </a:r>
          </a:p>
          <a:p>
            <a:pPr lvl="1"/>
            <a:r>
              <a:rPr lang="pt-BR" sz="1600"/>
              <a:t>3. Não mentirás quando fores chamado perante os juízes do povo.</a:t>
            </a:r>
          </a:p>
          <a:p>
            <a:pPr lvl="1"/>
            <a:r>
              <a:rPr lang="pt-BR" sz="1600"/>
              <a:t>4. Não matarás nem homens, nem mulheres, nem crianças.</a:t>
            </a:r>
          </a:p>
          <a:p>
            <a:pPr lvl="1"/>
            <a:r>
              <a:rPr lang="pt-BR" sz="1600"/>
              <a:t>5. Não roubarás nem os bens, nem o gado do teu vizinho. </a:t>
            </a:r>
          </a:p>
          <a:p>
            <a:pPr lvl="1"/>
            <a:r>
              <a:rPr lang="pt-BR" sz="1600"/>
              <a:t>6. Não tocarás na mulher do teu amigo.</a:t>
            </a:r>
          </a:p>
          <a:p>
            <a:pPr lvl="1"/>
            <a:r>
              <a:rPr lang="pt-BR" sz="1600"/>
              <a:t>7. Não faltarás com o respeito aos teus pais nem aos mais velhos da tribo. </a:t>
            </a:r>
          </a:p>
          <a:p>
            <a:endParaRPr 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utoUpdateAnimBg="0"/>
      <p:bldP spid="1239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005388" y="33051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4. O</a:t>
            </a:r>
            <a:r>
              <a:rPr lang="en-US" sz="1600">
                <a:latin typeface="Arial" charset="0"/>
              </a:rPr>
              <a:t> zoológico do Éden</a:t>
            </a:r>
            <a:endParaRPr lang="pt-BR" sz="1600">
              <a:latin typeface="Arial" charset="0"/>
            </a:endParaRP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4997450" y="1944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2. Escolha da península</a:t>
            </a: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4994275" y="2622550"/>
            <a:ext cx="3598863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3. Construção dos muros</a:t>
            </a: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5005388" y="39909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5. O templo do Pai Universal</a:t>
            </a: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5005388" y="4676775"/>
            <a:ext cx="3598862" cy="3603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6. A proteção à árvore da vida</a:t>
            </a: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4997450" y="5373688"/>
            <a:ext cx="3598863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7. Jardim para 1 milhão de pessoas</a:t>
            </a:r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5005388" y="1303338"/>
            <a:ext cx="3598862" cy="3603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1600">
                <a:latin typeface="Arial" charset="0"/>
              </a:rPr>
              <a:t>1. Três mil trabalhadores voluntários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4932363" y="322263"/>
            <a:ext cx="3609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Trabalhos realizados:</a:t>
            </a:r>
          </a:p>
        </p:txBody>
      </p:sp>
      <p:pic>
        <p:nvPicPr>
          <p:cNvPr id="124940" name="Picture 12" descr="sume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913"/>
            <a:ext cx="4124325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395288" y="5092700"/>
            <a:ext cx="379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Van e Amadon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 autoUpdateAnimBg="0"/>
      <p:bldP spid="124933" grpId="0" animBg="1" autoUpdateAnimBg="0"/>
      <p:bldP spid="124934" grpId="0" animBg="1" autoUpdateAnimBg="0"/>
      <p:bldP spid="124935" grpId="0" animBg="1" autoUpdateAnimBg="0"/>
      <p:bldP spid="124936" grpId="0" animBg="1" autoUpdateAnimBg="0"/>
      <p:bldP spid="124937" grpId="0" animBg="1" autoUpdateAnimBg="0"/>
      <p:bldP spid="124938" grpId="0" animBg="1" autoUpdateAnimBg="0"/>
      <p:bldP spid="124939" grpId="0" autoUpdateAnimBg="0"/>
    </p:bldLst>
  </p:timing>
</p:sld>
</file>

<file path=ppt/theme/theme1.xml><?xml version="1.0" encoding="utf-8"?>
<a:theme xmlns:a="http://schemas.openxmlformats.org/drawingml/2006/main" name="Quartz">
  <a:themeElements>
    <a:clrScheme name="Quar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Quartz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Quar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apresentação\Quartz.pot</Template>
  <TotalTime>3630</TotalTime>
  <Words>1685</Words>
  <Application>Microsoft Office PowerPoint</Application>
  <PresentationFormat>Apresentação na tela (4:3)</PresentationFormat>
  <Paragraphs>222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Times New Roman</vt:lpstr>
      <vt:lpstr>Verdana</vt:lpstr>
      <vt:lpstr>Arial</vt:lpstr>
      <vt:lpstr>Wingdings</vt:lpstr>
      <vt:lpstr>Arial Black</vt:lpstr>
      <vt:lpstr>Quartz</vt:lpstr>
      <vt:lpstr>Início</vt:lpstr>
      <vt:lpstr>A ordem</vt:lpstr>
      <vt:lpstr>As 5 revelações  de época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Vida Após a Morte Segundo o Livro de Urantia</dc:title>
  <dc:creator>Nemias F. Mól</dc:creator>
  <cp:lastModifiedBy>casa</cp:lastModifiedBy>
  <cp:revision>189</cp:revision>
  <dcterms:created xsi:type="dcterms:W3CDTF">2004-07-03T14:12:13Z</dcterms:created>
  <dcterms:modified xsi:type="dcterms:W3CDTF">2013-04-21T16:18:48Z</dcterms:modified>
</cp:coreProperties>
</file>